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</p:sldMasterIdLst>
  <p:notesMasterIdLst>
    <p:notesMasterId r:id="rId15"/>
  </p:notesMasterIdLst>
  <p:handoutMasterIdLst>
    <p:handoutMasterId r:id="rId16"/>
  </p:handoutMasterIdLst>
  <p:sldIdLst>
    <p:sldId id="342" r:id="rId3"/>
    <p:sldId id="503" r:id="rId4"/>
    <p:sldId id="494" r:id="rId5"/>
    <p:sldId id="369" r:id="rId6"/>
    <p:sldId id="502" r:id="rId7"/>
    <p:sldId id="485" r:id="rId8"/>
    <p:sldId id="499" r:id="rId9"/>
    <p:sldId id="496" r:id="rId10"/>
    <p:sldId id="501" r:id="rId11"/>
    <p:sldId id="458" r:id="rId12"/>
    <p:sldId id="446" r:id="rId13"/>
    <p:sldId id="464" r:id="rId14"/>
  </p:sldIdLst>
  <p:sldSz cx="9144000" cy="6858000" type="screen4x3"/>
  <p:notesSz cx="6797675" cy="9872663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ezione predefinita" id="{523CFA43-3EA8-4336-ADED-96406F916365}">
          <p14:sldIdLst>
            <p14:sldId id="342"/>
            <p14:sldId id="503"/>
            <p14:sldId id="494"/>
            <p14:sldId id="369"/>
            <p14:sldId id="502"/>
            <p14:sldId id="485"/>
            <p14:sldId id="499"/>
            <p14:sldId id="496"/>
            <p14:sldId id="501"/>
            <p14:sldId id="458"/>
            <p14:sldId id="446"/>
            <p14:sldId id="464"/>
          </p14:sldIdLst>
        </p14:section>
        <p14:section name="Sezione senza titolo" id="{BF237A26-C380-40C9-9ADD-CA00CA38E54D}">
          <p14:sldIdLst/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99"/>
    <a:srgbClr val="339933"/>
    <a:srgbClr val="336699"/>
    <a:srgbClr val="BD917C"/>
    <a:srgbClr val="993300"/>
    <a:srgbClr val="CC0000"/>
    <a:srgbClr val="726056"/>
    <a:srgbClr val="5E7498"/>
    <a:srgbClr val="8392AF"/>
    <a:srgbClr val="4C4C7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69CF1AB2-1976-4502-BF36-3FF5EA218861}" styleName="Stile medio 4 - Color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3C2FFA5D-87B4-456A-9821-1D502468CF0F}" styleName="Stile con tema 1 - Colore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8FB837D-C827-4EFA-A057-4D05807E0F7C}" styleName="Stile con tema 1 - Colore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7DF18680-E054-41AD-8BC1-D1AEF772440D}" styleName="Stile medio 2 - Colore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0A15C55-8517-42AA-B614-E9B94910E393}" styleName="Stile medio 2 - Colore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5940675A-B579-460E-94D1-54222C63F5DA}" styleName="Nessuno stile, griglia tabella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Nessuno stile, nessuna griglia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0199" autoAdjust="0"/>
    <p:restoredTop sz="95232" autoAdjust="0"/>
  </p:normalViewPr>
  <p:slideViewPr>
    <p:cSldViewPr>
      <p:cViewPr>
        <p:scale>
          <a:sx n="70" d="100"/>
          <a:sy n="70" d="100"/>
        </p:scale>
        <p:origin x="552" y="-2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24" d="100"/>
        <a:sy n="124" d="100"/>
      </p:scale>
      <p:origin x="0" y="-1994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4" y="3"/>
            <a:ext cx="2945660" cy="493398"/>
          </a:xfrm>
          <a:prstGeom prst="rect">
            <a:avLst/>
          </a:prstGeom>
        </p:spPr>
        <p:txBody>
          <a:bodyPr vert="horz" lIns="91276" tIns="45637" rIns="91276" bIns="45637" rtlCol="0"/>
          <a:lstStyle>
            <a:lvl1pPr algn="l">
              <a:defRPr sz="1200"/>
            </a:lvl1pPr>
          </a:lstStyle>
          <a:p>
            <a:endParaRPr lang="it-IT" dirty="0"/>
          </a:p>
        </p:txBody>
      </p:sp>
      <p:sp>
        <p:nvSpPr>
          <p:cNvPr id="3" name="Segnaposto data 2"/>
          <p:cNvSpPr>
            <a:spLocks noGrp="1"/>
          </p:cNvSpPr>
          <p:nvPr>
            <p:ph type="dt" sz="quarter" idx="1"/>
          </p:nvPr>
        </p:nvSpPr>
        <p:spPr>
          <a:xfrm>
            <a:off x="3850435" y="3"/>
            <a:ext cx="2945660" cy="493398"/>
          </a:xfrm>
          <a:prstGeom prst="rect">
            <a:avLst/>
          </a:prstGeom>
        </p:spPr>
        <p:txBody>
          <a:bodyPr vert="horz" lIns="91276" tIns="45637" rIns="91276" bIns="45637" rtlCol="0"/>
          <a:lstStyle>
            <a:lvl1pPr algn="r">
              <a:defRPr sz="1200"/>
            </a:lvl1pPr>
          </a:lstStyle>
          <a:p>
            <a:fld id="{99B41384-808F-453E-9165-36FDA45E256D}" type="datetimeFigureOut">
              <a:rPr lang="it-IT" smtClean="0"/>
              <a:t>29/02/2024</a:t>
            </a:fld>
            <a:endParaRPr lang="it-IT" dirty="0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2"/>
          </p:nvPr>
        </p:nvSpPr>
        <p:spPr>
          <a:xfrm>
            <a:off x="4" y="9377694"/>
            <a:ext cx="2945660" cy="493397"/>
          </a:xfrm>
          <a:prstGeom prst="rect">
            <a:avLst/>
          </a:prstGeom>
        </p:spPr>
        <p:txBody>
          <a:bodyPr vert="horz" lIns="91276" tIns="45637" rIns="91276" bIns="45637" rtlCol="0" anchor="b"/>
          <a:lstStyle>
            <a:lvl1pPr algn="l">
              <a:defRPr sz="1200"/>
            </a:lvl1pPr>
          </a:lstStyle>
          <a:p>
            <a:endParaRPr lang="it-IT" dirty="0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3"/>
          </p:nvPr>
        </p:nvSpPr>
        <p:spPr>
          <a:xfrm>
            <a:off x="3850435" y="9377694"/>
            <a:ext cx="2945660" cy="493397"/>
          </a:xfrm>
          <a:prstGeom prst="rect">
            <a:avLst/>
          </a:prstGeom>
        </p:spPr>
        <p:txBody>
          <a:bodyPr vert="horz" lIns="91276" tIns="45637" rIns="91276" bIns="45637" rtlCol="0" anchor="b"/>
          <a:lstStyle>
            <a:lvl1pPr algn="r">
              <a:defRPr sz="1200"/>
            </a:lvl1pPr>
          </a:lstStyle>
          <a:p>
            <a:fld id="{6B65CE63-AE93-4840-8126-666C3ECB7C22}" type="slidenum">
              <a:rPr lang="it-IT" smtClean="0"/>
              <a:t>‹N›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5956505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4" y="0"/>
            <a:ext cx="2946400" cy="49418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 dirty="0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418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28F20B-1AA0-48B4-BB6A-53DF246DB7A4}" type="datetimeFigureOut">
              <a:rPr lang="it-IT" smtClean="0"/>
              <a:t>29/02/2024</a:t>
            </a:fld>
            <a:endParaRPr lang="it-IT" dirty="0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177925" y="1235075"/>
            <a:ext cx="4441825" cy="3330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 dirty="0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79456" y="4750820"/>
            <a:ext cx="5438775" cy="388717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4" y="9378477"/>
            <a:ext cx="2946400" cy="49418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 dirty="0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49688" y="9378477"/>
            <a:ext cx="2946400" cy="49418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3F9A59-7876-4184-BBE4-7E3A44CAAA44}" type="slidenum">
              <a:rPr lang="it-IT" smtClean="0"/>
              <a:t>‹N›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2425648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B3F9A59-7876-4184-BBE4-7E3A44CAAA44}" type="slidenum">
              <a:rPr lang="it-IT" smtClean="0"/>
              <a:t>2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7710181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B3F9A59-7876-4184-BBE4-7E3A44CAAA44}" type="slidenum">
              <a:rPr lang="it-IT" smtClean="0"/>
              <a:t>3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47380403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B3F9A59-7876-4184-BBE4-7E3A44CAAA44}" type="slidenum">
              <a:rPr lang="it-IT" smtClean="0"/>
              <a:t>5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76807421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B3F9A59-7876-4184-BBE4-7E3A44CAAA44}" type="slidenum">
              <a:rPr lang="it-IT" smtClean="0"/>
              <a:t>11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5001708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E1F11F-250F-479C-99DD-CD7F3600A94B}" type="datetimeFigureOut">
              <a:rPr lang="it-IT" smtClean="0"/>
              <a:t>29/02/2024</a:t>
            </a:fld>
            <a:endParaRPr lang="it-IT" dirty="0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1B4DD1-6F90-42C6-97DF-261BDEACB93E}" type="slidenum">
              <a:rPr lang="it-IT" smtClean="0"/>
              <a:t>‹N›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2544253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E1F11F-250F-479C-99DD-CD7F3600A94B}" type="datetimeFigureOut">
              <a:rPr lang="it-IT" smtClean="0"/>
              <a:t>29/02/2024</a:t>
            </a:fld>
            <a:endParaRPr lang="it-IT" dirty="0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1B4DD1-6F90-42C6-97DF-261BDEACB93E}" type="slidenum">
              <a:rPr lang="it-IT" smtClean="0"/>
              <a:t>‹N›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5785082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E1F11F-250F-479C-99DD-CD7F3600A94B}" type="datetimeFigureOut">
              <a:rPr lang="it-IT" smtClean="0"/>
              <a:t>29/02/2024</a:t>
            </a:fld>
            <a:endParaRPr lang="it-IT" dirty="0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1B4DD1-6F90-42C6-97DF-261BDEACB93E}" type="slidenum">
              <a:rPr lang="it-IT" smtClean="0"/>
              <a:t>‹N›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416351681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perti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7982676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E1F11F-250F-479C-99DD-CD7F3600A94B}" type="datetimeFigureOut">
              <a:rPr lang="it-IT" smtClean="0">
                <a:solidFill>
                  <a:srgbClr val="292934">
                    <a:tint val="75000"/>
                  </a:srgbClr>
                </a:solidFill>
              </a:rPr>
              <a:pPr/>
              <a:t>29/02/2024</a:t>
            </a:fld>
            <a:endParaRPr lang="it-IT" dirty="0">
              <a:solidFill>
                <a:srgbClr val="292934">
                  <a:tint val="75000"/>
                </a:srgbClr>
              </a:solidFill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 dirty="0">
              <a:solidFill>
                <a:srgbClr val="292934">
                  <a:tint val="75000"/>
                </a:srgbClr>
              </a:solidFill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1B4DD1-6F90-42C6-97DF-261BDEACB93E}" type="slidenum">
              <a:rPr lang="it-IT" smtClean="0">
                <a:solidFill>
                  <a:srgbClr val="292934">
                    <a:tint val="75000"/>
                  </a:srgbClr>
                </a:solidFill>
              </a:rPr>
              <a:pPr/>
              <a:t>‹N›</a:t>
            </a:fld>
            <a:endParaRPr lang="it-IT" dirty="0">
              <a:solidFill>
                <a:srgbClr val="292934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127981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E1F11F-250F-479C-99DD-CD7F3600A94B}" type="datetimeFigureOut">
              <a:rPr lang="it-IT" smtClean="0">
                <a:solidFill>
                  <a:srgbClr val="292934">
                    <a:tint val="75000"/>
                  </a:srgbClr>
                </a:solidFill>
              </a:rPr>
              <a:pPr/>
              <a:t>29/02/2024</a:t>
            </a:fld>
            <a:endParaRPr lang="it-IT" dirty="0">
              <a:solidFill>
                <a:srgbClr val="292934">
                  <a:tint val="75000"/>
                </a:srgbClr>
              </a:solidFill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 dirty="0">
              <a:solidFill>
                <a:srgbClr val="292934">
                  <a:tint val="75000"/>
                </a:srgbClr>
              </a:solidFill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1B4DD1-6F90-42C6-97DF-261BDEACB93E}" type="slidenum">
              <a:rPr lang="it-IT" smtClean="0">
                <a:solidFill>
                  <a:srgbClr val="292934">
                    <a:tint val="75000"/>
                  </a:srgbClr>
                </a:solidFill>
              </a:rPr>
              <a:pPr/>
              <a:t>‹N›</a:t>
            </a:fld>
            <a:endParaRPr lang="it-IT" dirty="0">
              <a:solidFill>
                <a:srgbClr val="292934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591383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E1F11F-250F-479C-99DD-CD7F3600A94B}" type="datetimeFigureOut">
              <a:rPr lang="it-IT" smtClean="0">
                <a:solidFill>
                  <a:srgbClr val="292934">
                    <a:tint val="75000"/>
                  </a:srgbClr>
                </a:solidFill>
              </a:rPr>
              <a:pPr/>
              <a:t>29/02/2024</a:t>
            </a:fld>
            <a:endParaRPr lang="it-IT" dirty="0">
              <a:solidFill>
                <a:srgbClr val="292934">
                  <a:tint val="75000"/>
                </a:srgbClr>
              </a:solidFill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 dirty="0">
              <a:solidFill>
                <a:srgbClr val="292934">
                  <a:tint val="75000"/>
                </a:srgbClr>
              </a:solidFill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1B4DD1-6F90-42C6-97DF-261BDEACB93E}" type="slidenum">
              <a:rPr lang="it-IT" smtClean="0">
                <a:solidFill>
                  <a:srgbClr val="292934">
                    <a:tint val="75000"/>
                  </a:srgbClr>
                </a:solidFill>
              </a:rPr>
              <a:pPr/>
              <a:t>‹N›</a:t>
            </a:fld>
            <a:endParaRPr lang="it-IT" dirty="0">
              <a:solidFill>
                <a:srgbClr val="292934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529169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E1F11F-250F-479C-99DD-CD7F3600A94B}" type="datetimeFigureOut">
              <a:rPr lang="it-IT" smtClean="0">
                <a:solidFill>
                  <a:srgbClr val="292934">
                    <a:tint val="75000"/>
                  </a:srgbClr>
                </a:solidFill>
              </a:rPr>
              <a:pPr/>
              <a:t>29/02/2024</a:t>
            </a:fld>
            <a:endParaRPr lang="it-IT" dirty="0">
              <a:solidFill>
                <a:srgbClr val="292934">
                  <a:tint val="75000"/>
                </a:srgbClr>
              </a:solidFill>
            </a:endParaRP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 dirty="0">
              <a:solidFill>
                <a:srgbClr val="292934">
                  <a:tint val="75000"/>
                </a:srgbClr>
              </a:solidFill>
            </a:endParaRPr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1B4DD1-6F90-42C6-97DF-261BDEACB93E}" type="slidenum">
              <a:rPr lang="it-IT" smtClean="0">
                <a:solidFill>
                  <a:srgbClr val="292934">
                    <a:tint val="75000"/>
                  </a:srgbClr>
                </a:solidFill>
              </a:rPr>
              <a:pPr/>
              <a:t>‹N›</a:t>
            </a:fld>
            <a:endParaRPr lang="it-IT" dirty="0">
              <a:solidFill>
                <a:srgbClr val="292934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420913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E1F11F-250F-479C-99DD-CD7F3600A94B}" type="datetimeFigureOut">
              <a:rPr lang="it-IT" smtClean="0">
                <a:solidFill>
                  <a:srgbClr val="292934">
                    <a:tint val="75000"/>
                  </a:srgbClr>
                </a:solidFill>
              </a:rPr>
              <a:pPr/>
              <a:t>29/02/2024</a:t>
            </a:fld>
            <a:endParaRPr lang="it-IT" dirty="0">
              <a:solidFill>
                <a:srgbClr val="292934">
                  <a:tint val="75000"/>
                </a:srgbClr>
              </a:solidFill>
            </a:endParaRPr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 dirty="0">
              <a:solidFill>
                <a:srgbClr val="292934">
                  <a:tint val="75000"/>
                </a:srgbClr>
              </a:solidFill>
            </a:endParaRPr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1B4DD1-6F90-42C6-97DF-261BDEACB93E}" type="slidenum">
              <a:rPr lang="it-IT" smtClean="0">
                <a:solidFill>
                  <a:srgbClr val="292934">
                    <a:tint val="75000"/>
                  </a:srgbClr>
                </a:solidFill>
              </a:rPr>
              <a:pPr/>
              <a:t>‹N›</a:t>
            </a:fld>
            <a:endParaRPr lang="it-IT" dirty="0">
              <a:solidFill>
                <a:srgbClr val="292934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236203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E1F11F-250F-479C-99DD-CD7F3600A94B}" type="datetimeFigureOut">
              <a:rPr lang="it-IT" smtClean="0">
                <a:solidFill>
                  <a:srgbClr val="292934">
                    <a:tint val="75000"/>
                  </a:srgbClr>
                </a:solidFill>
              </a:rPr>
              <a:pPr/>
              <a:t>29/02/2024</a:t>
            </a:fld>
            <a:endParaRPr lang="it-IT" dirty="0">
              <a:solidFill>
                <a:srgbClr val="292934">
                  <a:tint val="75000"/>
                </a:srgbClr>
              </a:solidFill>
            </a:endParaRPr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 dirty="0">
              <a:solidFill>
                <a:srgbClr val="292934">
                  <a:tint val="75000"/>
                </a:srgbClr>
              </a:solidFill>
            </a:endParaRP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1B4DD1-6F90-42C6-97DF-261BDEACB93E}" type="slidenum">
              <a:rPr lang="it-IT" smtClean="0">
                <a:solidFill>
                  <a:srgbClr val="292934">
                    <a:tint val="75000"/>
                  </a:srgbClr>
                </a:solidFill>
              </a:rPr>
              <a:pPr/>
              <a:t>‹N›</a:t>
            </a:fld>
            <a:endParaRPr lang="it-IT" dirty="0">
              <a:solidFill>
                <a:srgbClr val="292934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935913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E1F11F-250F-479C-99DD-CD7F3600A94B}" type="datetimeFigureOut">
              <a:rPr lang="it-IT" smtClean="0">
                <a:solidFill>
                  <a:srgbClr val="292934">
                    <a:tint val="75000"/>
                  </a:srgbClr>
                </a:solidFill>
              </a:rPr>
              <a:pPr/>
              <a:t>29/02/2024</a:t>
            </a:fld>
            <a:endParaRPr lang="it-IT" dirty="0">
              <a:solidFill>
                <a:srgbClr val="292934">
                  <a:tint val="75000"/>
                </a:srgbClr>
              </a:solidFill>
            </a:endParaRPr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 dirty="0">
              <a:solidFill>
                <a:srgbClr val="292934">
                  <a:tint val="75000"/>
                </a:srgbClr>
              </a:solidFill>
            </a:endParaRP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1B4DD1-6F90-42C6-97DF-261BDEACB93E}" type="slidenum">
              <a:rPr lang="it-IT" smtClean="0">
                <a:solidFill>
                  <a:srgbClr val="292934">
                    <a:tint val="75000"/>
                  </a:srgbClr>
                </a:solidFill>
              </a:rPr>
              <a:pPr/>
              <a:t>‹N›</a:t>
            </a:fld>
            <a:endParaRPr lang="it-IT" dirty="0">
              <a:solidFill>
                <a:srgbClr val="292934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86023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E1F11F-250F-479C-99DD-CD7F3600A94B}" type="datetimeFigureOut">
              <a:rPr lang="it-IT" smtClean="0"/>
              <a:t>29/02/2024</a:t>
            </a:fld>
            <a:endParaRPr lang="it-IT" dirty="0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1B4DD1-6F90-42C6-97DF-261BDEACB93E}" type="slidenum">
              <a:rPr lang="it-IT" smtClean="0"/>
              <a:t>‹N›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84135471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E1F11F-250F-479C-99DD-CD7F3600A94B}" type="datetimeFigureOut">
              <a:rPr lang="it-IT" smtClean="0">
                <a:solidFill>
                  <a:srgbClr val="292934">
                    <a:tint val="75000"/>
                  </a:srgbClr>
                </a:solidFill>
              </a:rPr>
              <a:pPr/>
              <a:t>29/02/2024</a:t>
            </a:fld>
            <a:endParaRPr lang="it-IT" dirty="0">
              <a:solidFill>
                <a:srgbClr val="292934">
                  <a:tint val="75000"/>
                </a:srgbClr>
              </a:solidFill>
            </a:endParaRP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 dirty="0">
              <a:solidFill>
                <a:srgbClr val="292934">
                  <a:tint val="75000"/>
                </a:srgbClr>
              </a:solidFill>
            </a:endParaRPr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1B4DD1-6F90-42C6-97DF-261BDEACB93E}" type="slidenum">
              <a:rPr lang="it-IT" smtClean="0">
                <a:solidFill>
                  <a:srgbClr val="292934">
                    <a:tint val="75000"/>
                  </a:srgbClr>
                </a:solidFill>
              </a:rPr>
              <a:pPr/>
              <a:t>‹N›</a:t>
            </a:fld>
            <a:endParaRPr lang="it-IT" dirty="0">
              <a:solidFill>
                <a:srgbClr val="292934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640588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 dirty="0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E1F11F-250F-479C-99DD-CD7F3600A94B}" type="datetimeFigureOut">
              <a:rPr lang="it-IT" smtClean="0">
                <a:solidFill>
                  <a:srgbClr val="292934">
                    <a:tint val="75000"/>
                  </a:srgbClr>
                </a:solidFill>
              </a:rPr>
              <a:pPr/>
              <a:t>29/02/2024</a:t>
            </a:fld>
            <a:endParaRPr lang="it-IT" dirty="0">
              <a:solidFill>
                <a:srgbClr val="292934">
                  <a:tint val="75000"/>
                </a:srgbClr>
              </a:solidFill>
            </a:endParaRP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 dirty="0">
              <a:solidFill>
                <a:srgbClr val="292934">
                  <a:tint val="75000"/>
                </a:srgbClr>
              </a:solidFill>
            </a:endParaRPr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1B4DD1-6F90-42C6-97DF-261BDEACB93E}" type="slidenum">
              <a:rPr lang="it-IT" smtClean="0">
                <a:solidFill>
                  <a:srgbClr val="292934">
                    <a:tint val="75000"/>
                  </a:srgbClr>
                </a:solidFill>
              </a:rPr>
              <a:pPr/>
              <a:t>‹N›</a:t>
            </a:fld>
            <a:endParaRPr lang="it-IT" dirty="0">
              <a:solidFill>
                <a:srgbClr val="292934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95972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E1F11F-250F-479C-99DD-CD7F3600A94B}" type="datetimeFigureOut">
              <a:rPr lang="it-IT" smtClean="0">
                <a:solidFill>
                  <a:srgbClr val="292934">
                    <a:tint val="75000"/>
                  </a:srgbClr>
                </a:solidFill>
              </a:rPr>
              <a:pPr/>
              <a:t>29/02/2024</a:t>
            </a:fld>
            <a:endParaRPr lang="it-IT" dirty="0">
              <a:solidFill>
                <a:srgbClr val="292934">
                  <a:tint val="75000"/>
                </a:srgbClr>
              </a:solidFill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 dirty="0">
              <a:solidFill>
                <a:srgbClr val="292934">
                  <a:tint val="75000"/>
                </a:srgbClr>
              </a:solidFill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1B4DD1-6F90-42C6-97DF-261BDEACB93E}" type="slidenum">
              <a:rPr lang="it-IT" smtClean="0">
                <a:solidFill>
                  <a:srgbClr val="292934">
                    <a:tint val="75000"/>
                  </a:srgbClr>
                </a:solidFill>
              </a:rPr>
              <a:pPr/>
              <a:t>‹N›</a:t>
            </a:fld>
            <a:endParaRPr lang="it-IT" dirty="0">
              <a:solidFill>
                <a:srgbClr val="292934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04194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E1F11F-250F-479C-99DD-CD7F3600A94B}" type="datetimeFigureOut">
              <a:rPr lang="it-IT" smtClean="0">
                <a:solidFill>
                  <a:srgbClr val="292934">
                    <a:tint val="75000"/>
                  </a:srgbClr>
                </a:solidFill>
              </a:rPr>
              <a:pPr/>
              <a:t>29/02/2024</a:t>
            </a:fld>
            <a:endParaRPr lang="it-IT" dirty="0">
              <a:solidFill>
                <a:srgbClr val="292934">
                  <a:tint val="75000"/>
                </a:srgbClr>
              </a:solidFill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 dirty="0">
              <a:solidFill>
                <a:srgbClr val="292934">
                  <a:tint val="75000"/>
                </a:srgbClr>
              </a:solidFill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1B4DD1-6F90-42C6-97DF-261BDEACB93E}" type="slidenum">
              <a:rPr lang="it-IT" smtClean="0">
                <a:solidFill>
                  <a:srgbClr val="292934">
                    <a:tint val="75000"/>
                  </a:srgbClr>
                </a:solidFill>
              </a:rPr>
              <a:pPr/>
              <a:t>‹N›</a:t>
            </a:fld>
            <a:endParaRPr lang="it-IT" dirty="0">
              <a:solidFill>
                <a:srgbClr val="292934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236489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perti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312879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E1F11F-250F-479C-99DD-CD7F3600A94B}" type="datetimeFigureOut">
              <a:rPr lang="it-IT" smtClean="0"/>
              <a:t>29/02/2024</a:t>
            </a:fld>
            <a:endParaRPr lang="it-IT" dirty="0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1B4DD1-6F90-42C6-97DF-261BDEACB93E}" type="slidenum">
              <a:rPr lang="it-IT" smtClean="0"/>
              <a:t>‹N›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9367062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E1F11F-250F-479C-99DD-CD7F3600A94B}" type="datetimeFigureOut">
              <a:rPr lang="it-IT" smtClean="0"/>
              <a:t>29/02/2024</a:t>
            </a:fld>
            <a:endParaRPr lang="it-IT" dirty="0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1B4DD1-6F90-42C6-97DF-261BDEACB93E}" type="slidenum">
              <a:rPr lang="it-IT" smtClean="0"/>
              <a:t>‹N›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7808709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E1F11F-250F-479C-99DD-CD7F3600A94B}" type="datetimeFigureOut">
              <a:rPr lang="it-IT" smtClean="0"/>
              <a:t>29/02/2024</a:t>
            </a:fld>
            <a:endParaRPr lang="it-IT" dirty="0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1B4DD1-6F90-42C6-97DF-261BDEACB93E}" type="slidenum">
              <a:rPr lang="it-IT" smtClean="0"/>
              <a:t>‹N›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4746859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E1F11F-250F-479C-99DD-CD7F3600A94B}" type="datetimeFigureOut">
              <a:rPr lang="it-IT" smtClean="0"/>
              <a:t>29/02/2024</a:t>
            </a:fld>
            <a:endParaRPr lang="it-IT" dirty="0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1B4DD1-6F90-42C6-97DF-261BDEACB93E}" type="slidenum">
              <a:rPr lang="it-IT" smtClean="0"/>
              <a:t>‹N›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5391594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E1F11F-250F-479C-99DD-CD7F3600A94B}" type="datetimeFigureOut">
              <a:rPr lang="it-IT" smtClean="0"/>
              <a:t>29/02/2024</a:t>
            </a:fld>
            <a:endParaRPr lang="it-IT" dirty="0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1B4DD1-6F90-42C6-97DF-261BDEACB93E}" type="slidenum">
              <a:rPr lang="it-IT" smtClean="0"/>
              <a:t>‹N›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8923814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E1F11F-250F-479C-99DD-CD7F3600A94B}" type="datetimeFigureOut">
              <a:rPr lang="it-IT" smtClean="0"/>
              <a:t>29/02/2024</a:t>
            </a:fld>
            <a:endParaRPr lang="it-IT" dirty="0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1B4DD1-6F90-42C6-97DF-261BDEACB93E}" type="slidenum">
              <a:rPr lang="it-IT" smtClean="0"/>
              <a:t>‹N›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084874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 dirty="0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E1F11F-250F-479C-99DD-CD7F3600A94B}" type="datetimeFigureOut">
              <a:rPr lang="it-IT" smtClean="0"/>
              <a:t>29/02/2024</a:t>
            </a:fld>
            <a:endParaRPr lang="it-IT" dirty="0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1B4DD1-6F90-42C6-97DF-261BDEACB93E}" type="slidenum">
              <a:rPr lang="it-IT" smtClean="0"/>
              <a:t>‹N›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5461272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E1F11F-250F-479C-99DD-CD7F3600A94B}" type="datetimeFigureOut">
              <a:rPr lang="it-IT" smtClean="0"/>
              <a:t>29/02/2024</a:t>
            </a:fld>
            <a:endParaRPr lang="it-IT" dirty="0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 dirty="0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1B4DD1-6F90-42C6-97DF-261BDEACB93E}" type="slidenum">
              <a:rPr lang="it-IT" smtClean="0"/>
              <a:t>‹N›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1576108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E1F11F-250F-479C-99DD-CD7F3600A94B}" type="datetimeFigureOut">
              <a:rPr lang="it-IT" smtClean="0">
                <a:solidFill>
                  <a:srgbClr val="292934">
                    <a:tint val="75000"/>
                  </a:srgbClr>
                </a:solidFill>
              </a:rPr>
              <a:pPr/>
              <a:t>29/02/2024</a:t>
            </a:fld>
            <a:endParaRPr lang="it-IT" dirty="0">
              <a:solidFill>
                <a:srgbClr val="292934">
                  <a:tint val="75000"/>
                </a:srgbClr>
              </a:solidFill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 dirty="0">
              <a:solidFill>
                <a:srgbClr val="292934">
                  <a:tint val="75000"/>
                </a:srgbClr>
              </a:solidFill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1B4DD1-6F90-42C6-97DF-261BDEACB93E}" type="slidenum">
              <a:rPr lang="it-IT" smtClean="0">
                <a:solidFill>
                  <a:srgbClr val="292934">
                    <a:tint val="75000"/>
                  </a:srgbClr>
                </a:solidFill>
              </a:rPr>
              <a:pPr/>
              <a:t>‹N›</a:t>
            </a:fld>
            <a:endParaRPr lang="it-IT" dirty="0">
              <a:solidFill>
                <a:srgbClr val="292934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26754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.jpeg"/><Relationship Id="rId5" Type="http://schemas.openxmlformats.org/officeDocument/2006/relationships/image" Target="../media/image5.emf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5.emf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7" Type="http://schemas.openxmlformats.org/officeDocument/2006/relationships/image" Target="../media/image5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9.png"/><Relationship Id="rId5" Type="http://schemas.openxmlformats.org/officeDocument/2006/relationships/image" Target="../media/image3.png"/><Relationship Id="rId4" Type="http://schemas.openxmlformats.org/officeDocument/2006/relationships/image" Target="../media/image2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24.pn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23.jpeg"/><Relationship Id="rId5" Type="http://schemas.openxmlformats.org/officeDocument/2006/relationships/image" Target="../media/image5.emf"/><Relationship Id="rId4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5.emf"/><Relationship Id="rId5" Type="http://schemas.openxmlformats.org/officeDocument/2006/relationships/image" Target="../media/image9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5.emf"/><Relationship Id="rId5" Type="http://schemas.openxmlformats.org/officeDocument/2006/relationships/image" Target="../media/image9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emf"/><Relationship Id="rId3" Type="http://schemas.openxmlformats.org/officeDocument/2006/relationships/image" Target="../media/image2.emf"/><Relationship Id="rId7" Type="http://schemas.openxmlformats.org/officeDocument/2006/relationships/image" Target="../media/image3.png"/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12.emf"/><Relationship Id="rId5" Type="http://schemas.openxmlformats.org/officeDocument/2006/relationships/image" Target="../media/image11.emf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5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9.png"/><Relationship Id="rId5" Type="http://schemas.openxmlformats.org/officeDocument/2006/relationships/image" Target="../media/image3.png"/><Relationship Id="rId4" Type="http://schemas.openxmlformats.org/officeDocument/2006/relationships/image" Target="../media/image2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14.png"/><Relationship Id="rId5" Type="http://schemas.openxmlformats.org/officeDocument/2006/relationships/image" Target="../media/image5.emf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16.pn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15.png"/><Relationship Id="rId5" Type="http://schemas.openxmlformats.org/officeDocument/2006/relationships/image" Target="../media/image5.emf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3.png"/><Relationship Id="rId7" Type="http://schemas.microsoft.com/office/2007/relationships/hdphoto" Target="../media/hdphoto1.wdp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17.png"/><Relationship Id="rId5" Type="http://schemas.openxmlformats.org/officeDocument/2006/relationships/image" Target="../media/image5.emf"/><Relationship Id="rId4" Type="http://schemas.openxmlformats.org/officeDocument/2006/relationships/image" Target="../media/image9.png"/><Relationship Id="rId9" Type="http://schemas.microsoft.com/office/2007/relationships/hdphoto" Target="../media/hdphoto2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20.pn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19.png"/><Relationship Id="rId5" Type="http://schemas.openxmlformats.org/officeDocument/2006/relationships/image" Target="../media/image5.emf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ttangolo 10"/>
          <p:cNvSpPr/>
          <p:nvPr/>
        </p:nvSpPr>
        <p:spPr>
          <a:xfrm>
            <a:off x="1727299" y="-2751454"/>
            <a:ext cx="1593538" cy="261071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4294967295"/>
          </p:nvPr>
        </p:nvSpPr>
        <p:spPr>
          <a:xfrm>
            <a:off x="7010400" y="6575425"/>
            <a:ext cx="2133600" cy="136525"/>
          </a:xfrm>
        </p:spPr>
        <p:txBody>
          <a:bodyPr/>
          <a:lstStyle/>
          <a:p>
            <a:fld id="{7C10DAF5-77F7-1749-8272-35FA24C5A786}" type="slidenum">
              <a:rPr lang="it-IT" smtClean="0"/>
              <a:pPr/>
              <a:t>1</a:t>
            </a:fld>
            <a:endParaRPr lang="it-IT" dirty="0"/>
          </a:p>
        </p:txBody>
      </p:sp>
      <p:pic>
        <p:nvPicPr>
          <p:cNvPr id="10" name="Immagine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111" y="6648257"/>
            <a:ext cx="2936038" cy="138663"/>
          </a:xfrm>
          <a:prstGeom prst="rect">
            <a:avLst/>
          </a:prstGeom>
        </p:spPr>
      </p:pic>
      <p:sp>
        <p:nvSpPr>
          <p:cNvPr id="18" name="Sottotitolo 2"/>
          <p:cNvSpPr txBox="1">
            <a:spLocks/>
          </p:cNvSpPr>
          <p:nvPr/>
        </p:nvSpPr>
        <p:spPr>
          <a:xfrm>
            <a:off x="770335" y="2988460"/>
            <a:ext cx="4261012" cy="47468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indent="0" algn="l" defTabSz="457200" rtl="0" eaLnBrk="1" latinLnBrk="0" hangingPunct="1">
              <a:lnSpc>
                <a:spcPts val="1900"/>
              </a:lnSpc>
              <a:spcBef>
                <a:spcPct val="20000"/>
              </a:spcBef>
              <a:buFont typeface="Arial"/>
              <a:buNone/>
              <a:defRPr sz="1500" kern="1200">
                <a:solidFill>
                  <a:srgbClr val="767675"/>
                </a:solidFill>
                <a:latin typeface="Arial"/>
                <a:ea typeface="+mn-ea"/>
                <a:cs typeface="Arial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3600"/>
              </a:lnSpc>
            </a:pPr>
            <a:r>
              <a:rPr lang="it-IT" sz="4400" dirty="0">
                <a:solidFill>
                  <a:schemeClr val="bg1"/>
                </a:solidFill>
                <a:latin typeface="Helvetica"/>
                <a:cs typeface="Helvetica"/>
              </a:rPr>
              <a:t>Inserire titolo</a:t>
            </a:r>
          </a:p>
        </p:txBody>
      </p:sp>
      <p:sp>
        <p:nvSpPr>
          <p:cNvPr id="20" name="Sottotitolo 2"/>
          <p:cNvSpPr txBox="1">
            <a:spLocks/>
          </p:cNvSpPr>
          <p:nvPr/>
        </p:nvSpPr>
        <p:spPr>
          <a:xfrm>
            <a:off x="798073" y="3788741"/>
            <a:ext cx="4261012" cy="19620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indent="0" algn="l" defTabSz="457200" rtl="0" eaLnBrk="1" latinLnBrk="0" hangingPunct="1">
              <a:lnSpc>
                <a:spcPts val="1900"/>
              </a:lnSpc>
              <a:spcBef>
                <a:spcPct val="20000"/>
              </a:spcBef>
              <a:buFont typeface="Arial"/>
              <a:buNone/>
              <a:defRPr sz="1500" kern="1200">
                <a:solidFill>
                  <a:srgbClr val="767675"/>
                </a:solidFill>
                <a:latin typeface="Arial"/>
                <a:ea typeface="+mn-ea"/>
                <a:cs typeface="Arial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500"/>
              </a:lnSpc>
            </a:pPr>
            <a:r>
              <a:rPr lang="it-IT" sz="1400" dirty="0">
                <a:solidFill>
                  <a:schemeClr val="bg1"/>
                </a:solidFill>
                <a:latin typeface="Helvetica"/>
                <a:cs typeface="Helvetica"/>
              </a:rPr>
              <a:t>Luogo, Data</a:t>
            </a:r>
          </a:p>
        </p:txBody>
      </p:sp>
      <p:sp>
        <p:nvSpPr>
          <p:cNvPr id="12" name="Rettangolo 11"/>
          <p:cNvSpPr/>
          <p:nvPr/>
        </p:nvSpPr>
        <p:spPr>
          <a:xfrm>
            <a:off x="124213" y="129588"/>
            <a:ext cx="8892000" cy="6588000"/>
          </a:xfrm>
          <a:prstGeom prst="rect">
            <a:avLst/>
          </a:prstGeom>
          <a:noFill/>
          <a:ln w="292100" cap="sq" cmpd="sng">
            <a:solidFill>
              <a:srgbClr val="086A2E"/>
            </a:solidFill>
            <a:miter lim="800000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2" name="CasellaDiTesto 1"/>
          <p:cNvSpPr txBox="1"/>
          <p:nvPr/>
        </p:nvSpPr>
        <p:spPr>
          <a:xfrm>
            <a:off x="353123" y="1910427"/>
            <a:ext cx="3328932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b="1" dirty="0">
                <a:solidFill>
                  <a:schemeClr val="accent6"/>
                </a:solidFill>
                <a:latin typeface="Calibri" panose="020F0502020204030204" pitchFamily="34" charset="0"/>
                <a:cs typeface="Helvetica" panose="020B0604020202020204" pitchFamily="34" charset="0"/>
              </a:rPr>
              <a:t>ACCORDO DI PROGRAMMA </a:t>
            </a:r>
            <a:br>
              <a:rPr lang="it-IT" b="1" dirty="0">
                <a:solidFill>
                  <a:schemeClr val="accent6"/>
                </a:solidFill>
                <a:latin typeface="Calibri" panose="020F0502020204030204" pitchFamily="34" charset="0"/>
                <a:cs typeface="Helvetica" panose="020B0604020202020204" pitchFamily="34" charset="0"/>
              </a:rPr>
            </a:br>
            <a:r>
              <a:rPr lang="it-IT" b="1" dirty="0">
                <a:solidFill>
                  <a:schemeClr val="accent6"/>
                </a:solidFill>
                <a:latin typeface="Calibri" panose="020F0502020204030204" pitchFamily="34" charset="0"/>
                <a:cs typeface="Helvetica" panose="020B0604020202020204" pitchFamily="34" charset="0"/>
              </a:rPr>
              <a:t>SVILUPPO URBANO SOSTENIBILE</a:t>
            </a:r>
          </a:p>
          <a:p>
            <a:pPr algn="ctr"/>
            <a:r>
              <a:rPr lang="it-IT" b="1" dirty="0">
                <a:solidFill>
                  <a:schemeClr val="accent6"/>
                </a:solidFill>
                <a:latin typeface="Calibri" panose="020F0502020204030204" pitchFamily="34" charset="0"/>
                <a:cs typeface="Helvetica" panose="020B0604020202020204" pitchFamily="34" charset="0"/>
              </a:rPr>
              <a:t>Q.RE LORENTEGGIO –MILANO</a:t>
            </a:r>
          </a:p>
          <a:p>
            <a:pPr algn="ctr"/>
            <a:endParaRPr lang="it-IT" b="1" dirty="0">
              <a:solidFill>
                <a:schemeClr val="accent6"/>
              </a:solidFill>
              <a:latin typeface="Calibri" panose="020F0502020204030204" pitchFamily="34" charset="0"/>
              <a:cs typeface="Helvetica" panose="020B0604020202020204" pitchFamily="34" charset="0"/>
            </a:endParaRPr>
          </a:p>
          <a:p>
            <a:pPr algn="ctr"/>
            <a:endParaRPr lang="it-IT" b="1" dirty="0">
              <a:solidFill>
                <a:schemeClr val="accent6"/>
              </a:solidFill>
              <a:latin typeface="Calibri" panose="020F0502020204030204" pitchFamily="34" charset="0"/>
              <a:cs typeface="Helvetica" panose="020B0604020202020204" pitchFamily="34" charset="0"/>
            </a:endParaRPr>
          </a:p>
          <a:p>
            <a:pPr algn="ctr"/>
            <a:r>
              <a:rPr lang="it-IT" b="1" dirty="0">
                <a:solidFill>
                  <a:schemeClr val="accent6"/>
                </a:solidFill>
                <a:latin typeface="Calibri" panose="020F0502020204030204" pitchFamily="34" charset="0"/>
                <a:cs typeface="Helvetica" panose="020B0604020202020204" pitchFamily="34" charset="0"/>
              </a:rPr>
              <a:t>Presentazione </a:t>
            </a:r>
          </a:p>
          <a:p>
            <a:pPr algn="ctr"/>
            <a:r>
              <a:rPr lang="it-IT" b="1" dirty="0">
                <a:solidFill>
                  <a:schemeClr val="accent6"/>
                </a:solidFill>
                <a:latin typeface="Calibri" panose="020F0502020204030204" pitchFamily="34" charset="0"/>
                <a:cs typeface="Helvetica" panose="020B0604020202020204" pitchFamily="34" charset="0"/>
              </a:rPr>
              <a:t>Commissione Fondi UE Comune Milano</a:t>
            </a:r>
          </a:p>
          <a:p>
            <a:pPr algn="ctr"/>
            <a:endParaRPr lang="it-IT" b="1" dirty="0">
              <a:solidFill>
                <a:schemeClr val="accent6"/>
              </a:solidFill>
              <a:latin typeface="Calibri" panose="020F0502020204030204" pitchFamily="34" charset="0"/>
              <a:cs typeface="Helvetica" panose="020B0604020202020204" pitchFamily="34" charset="0"/>
            </a:endParaRPr>
          </a:p>
          <a:p>
            <a:pPr algn="ctr"/>
            <a:r>
              <a:rPr lang="it-IT" sz="1600" b="1" dirty="0">
                <a:solidFill>
                  <a:schemeClr val="accent6"/>
                </a:solidFill>
                <a:latin typeface="Calibri" panose="020F0502020204030204" pitchFamily="34" charset="0"/>
                <a:cs typeface="Helvetica" panose="020B0604020202020204" pitchFamily="34" charset="0"/>
              </a:rPr>
              <a:t>29 Febbraio 2024</a:t>
            </a:r>
            <a:br>
              <a:rPr lang="it-IT" b="1" dirty="0">
                <a:solidFill>
                  <a:schemeClr val="accent6"/>
                </a:solidFill>
                <a:latin typeface="Calibri" panose="020F0502020204030204" pitchFamily="34" charset="0"/>
                <a:cs typeface="Helvetica" panose="020B0604020202020204" pitchFamily="34" charset="0"/>
              </a:rPr>
            </a:br>
            <a:endParaRPr lang="it-IT" b="1" dirty="0">
              <a:solidFill>
                <a:schemeClr val="accent6"/>
              </a:solidFill>
              <a:latin typeface="Calibri" panose="020F0502020204030204" pitchFamily="34" charset="0"/>
              <a:cs typeface="Helvetica" panose="020B0604020202020204" pitchFamily="34" charset="0"/>
            </a:endParaRPr>
          </a:p>
          <a:p>
            <a:pPr algn="ctr"/>
            <a:endParaRPr lang="it-IT" dirty="0">
              <a:solidFill>
                <a:schemeClr val="accent6"/>
              </a:solidFill>
              <a:latin typeface="+mj-lt"/>
              <a:cs typeface="Helvetica" panose="020B0604020202020204" pitchFamily="34" charset="0"/>
            </a:endParaRPr>
          </a:p>
          <a:p>
            <a:pPr algn="ctr"/>
            <a:endParaRPr lang="it-IT" b="1" dirty="0">
              <a:solidFill>
                <a:schemeClr val="accent6"/>
              </a:solidFill>
              <a:latin typeface="+mj-lt"/>
            </a:endParaRPr>
          </a:p>
          <a:p>
            <a:pPr algn="ctr"/>
            <a:endParaRPr lang="it-IT" sz="1600" dirty="0">
              <a:latin typeface="+mj-lt"/>
            </a:endParaRPr>
          </a:p>
          <a:p>
            <a:pPr algn="ctr"/>
            <a:endParaRPr lang="it-IT" sz="1600" dirty="0">
              <a:latin typeface="+mj-lt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6890" y="425880"/>
            <a:ext cx="800194" cy="5395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2"/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97"/>
          <a:stretch/>
        </p:blipFill>
        <p:spPr bwMode="auto">
          <a:xfrm>
            <a:off x="3997951" y="1719458"/>
            <a:ext cx="4039036" cy="3408260"/>
          </a:xfrm>
          <a:prstGeom prst="rect">
            <a:avLst/>
          </a:prstGeom>
          <a:noFill/>
          <a:ln>
            <a:noFill/>
          </a:ln>
          <a:effectLst/>
          <a:extLst>
            <a:ext uri="{53640926-AAD7-44D8-BBD7-CCE9431645EC}">
              <a14:shadowObscured xmlns:a14="http://schemas.microsoft.com/office/drawing/2010/main"/>
            </a:ext>
          </a:extLst>
        </p:spPr>
      </p:pic>
      <p:grpSp>
        <p:nvGrpSpPr>
          <p:cNvPr id="15" name="Gruppo 14"/>
          <p:cNvGrpSpPr/>
          <p:nvPr/>
        </p:nvGrpSpPr>
        <p:grpSpPr>
          <a:xfrm>
            <a:off x="4027515" y="1659513"/>
            <a:ext cx="3464987" cy="3331653"/>
            <a:chOff x="894679" y="78800"/>
            <a:chExt cx="5730276" cy="5266433"/>
          </a:xfrm>
        </p:grpSpPr>
        <p:sp>
          <p:nvSpPr>
            <p:cNvPr id="16" name="Freccia ad arco 15"/>
            <p:cNvSpPr/>
            <p:nvPr/>
          </p:nvSpPr>
          <p:spPr>
            <a:xfrm>
              <a:off x="1635566" y="78800"/>
              <a:ext cx="2608149" cy="2608545"/>
            </a:xfrm>
            <a:prstGeom prst="circularArrow">
              <a:avLst>
                <a:gd name="adj1" fmla="val 10980"/>
                <a:gd name="adj2" fmla="val 1142322"/>
                <a:gd name="adj3" fmla="val 4500000"/>
                <a:gd name="adj4" fmla="val 10800000"/>
                <a:gd name="adj5" fmla="val 12500"/>
              </a:avLst>
            </a:prstGeom>
            <a:solidFill>
              <a:schemeClr val="bg1"/>
            </a:solidFill>
            <a:ln w="38100">
              <a:solidFill>
                <a:schemeClr val="accent2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it-IT" dirty="0"/>
            </a:p>
          </p:txBody>
        </p:sp>
        <p:sp>
          <p:nvSpPr>
            <p:cNvPr id="17" name="Figura a mano libera 16"/>
            <p:cNvSpPr/>
            <p:nvPr/>
          </p:nvSpPr>
          <p:spPr>
            <a:xfrm>
              <a:off x="5175657" y="1213610"/>
              <a:ext cx="1449298" cy="724475"/>
            </a:xfrm>
            <a:custGeom>
              <a:avLst/>
              <a:gdLst>
                <a:gd name="connsiteX0" fmla="*/ 0 w 1449298"/>
                <a:gd name="connsiteY0" fmla="*/ 0 h 724475"/>
                <a:gd name="connsiteX1" fmla="*/ 1449298 w 1449298"/>
                <a:gd name="connsiteY1" fmla="*/ 0 h 724475"/>
                <a:gd name="connsiteX2" fmla="*/ 1449298 w 1449298"/>
                <a:gd name="connsiteY2" fmla="*/ 724475 h 724475"/>
                <a:gd name="connsiteX3" fmla="*/ 0 w 1449298"/>
                <a:gd name="connsiteY3" fmla="*/ 724475 h 724475"/>
                <a:gd name="connsiteX4" fmla="*/ 0 w 1449298"/>
                <a:gd name="connsiteY4" fmla="*/ 0 h 724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9298" h="724475">
                  <a:moveTo>
                    <a:pt x="0" y="0"/>
                  </a:moveTo>
                  <a:lnTo>
                    <a:pt x="1449298" y="0"/>
                  </a:lnTo>
                  <a:lnTo>
                    <a:pt x="1449298" y="724475"/>
                  </a:lnTo>
                  <a:lnTo>
                    <a:pt x="0" y="724475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5400" tIns="25400" rIns="25400" bIns="25400" numCol="1" spcCol="1270" anchor="ctr" anchorCtr="0">
              <a:noAutofit/>
            </a:bodyPr>
            <a:lstStyle/>
            <a:p>
              <a:endParaRPr lang="it-IT" dirty="0"/>
            </a:p>
          </p:txBody>
        </p:sp>
        <p:sp>
          <p:nvSpPr>
            <p:cNvPr id="19" name="Forma 18"/>
            <p:cNvSpPr/>
            <p:nvPr/>
          </p:nvSpPr>
          <p:spPr>
            <a:xfrm>
              <a:off x="894679" y="1490560"/>
              <a:ext cx="2608149" cy="2608546"/>
            </a:xfrm>
            <a:prstGeom prst="leftCircularArrow">
              <a:avLst>
                <a:gd name="adj1" fmla="val 10980"/>
                <a:gd name="adj2" fmla="val 1142322"/>
                <a:gd name="adj3" fmla="val 6300000"/>
                <a:gd name="adj4" fmla="val 18900000"/>
                <a:gd name="adj5" fmla="val 12500"/>
              </a:avLst>
            </a:prstGeom>
            <a:solidFill>
              <a:schemeClr val="bg1"/>
            </a:solidFill>
            <a:ln w="38100">
              <a:solidFill>
                <a:schemeClr val="accent2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it-IT" dirty="0"/>
            </a:p>
          </p:txBody>
        </p:sp>
        <p:sp>
          <p:nvSpPr>
            <p:cNvPr id="21" name="Arco a tutto sesto 20"/>
            <p:cNvSpPr/>
            <p:nvPr/>
          </p:nvSpPr>
          <p:spPr>
            <a:xfrm>
              <a:off x="1804715" y="3103530"/>
              <a:ext cx="2240804" cy="2241703"/>
            </a:xfrm>
            <a:prstGeom prst="blockArc">
              <a:avLst>
                <a:gd name="adj1" fmla="val 13500000"/>
                <a:gd name="adj2" fmla="val 10800000"/>
                <a:gd name="adj3" fmla="val 12740"/>
              </a:avLst>
            </a:prstGeom>
            <a:solidFill>
              <a:schemeClr val="bg1"/>
            </a:solidFill>
            <a:ln w="38100">
              <a:solidFill>
                <a:schemeClr val="accent2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it-IT" dirty="0"/>
            </a:p>
          </p:txBody>
        </p:sp>
        <p:sp>
          <p:nvSpPr>
            <p:cNvPr id="22" name="Figura a mano libera 21"/>
            <p:cNvSpPr/>
            <p:nvPr/>
          </p:nvSpPr>
          <p:spPr>
            <a:xfrm>
              <a:off x="2198998" y="3950635"/>
              <a:ext cx="1449298" cy="724475"/>
            </a:xfrm>
            <a:custGeom>
              <a:avLst/>
              <a:gdLst>
                <a:gd name="connsiteX0" fmla="*/ 0 w 1449298"/>
                <a:gd name="connsiteY0" fmla="*/ 0 h 724475"/>
                <a:gd name="connsiteX1" fmla="*/ 1449298 w 1449298"/>
                <a:gd name="connsiteY1" fmla="*/ 0 h 724475"/>
                <a:gd name="connsiteX2" fmla="*/ 1449298 w 1449298"/>
                <a:gd name="connsiteY2" fmla="*/ 724475 h 724475"/>
                <a:gd name="connsiteX3" fmla="*/ 0 w 1449298"/>
                <a:gd name="connsiteY3" fmla="*/ 724475 h 724475"/>
                <a:gd name="connsiteX4" fmla="*/ 0 w 1449298"/>
                <a:gd name="connsiteY4" fmla="*/ 0 h 724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9298" h="724475">
                  <a:moveTo>
                    <a:pt x="0" y="0"/>
                  </a:moveTo>
                  <a:lnTo>
                    <a:pt x="1449298" y="0"/>
                  </a:lnTo>
                  <a:lnTo>
                    <a:pt x="1449298" y="724475"/>
                  </a:lnTo>
                  <a:lnTo>
                    <a:pt x="0" y="724475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5400" tIns="25400" rIns="25400" bIns="25400" numCol="1" spcCol="1270" anchor="ctr" anchorCtr="0">
              <a:noAutofit/>
            </a:bodyPr>
            <a:lstStyle/>
            <a:p>
              <a:endParaRPr lang="it-IT" dirty="0"/>
            </a:p>
          </p:txBody>
        </p:sp>
      </p:grpSp>
      <p:pic>
        <p:nvPicPr>
          <p:cNvPr id="24" name="Immagine 23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6311" y="410465"/>
            <a:ext cx="991953" cy="555161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5" name="Connettore diritto 4">
            <a:extLst>
              <a:ext uri="{FF2B5EF4-FFF2-40B4-BE49-F238E27FC236}">
                <a16:creationId xmlns:a16="http://schemas.microsoft.com/office/drawing/2014/main" id="{528D3D16-A00B-4C52-899E-77AA7BAA4E37}"/>
              </a:ext>
            </a:extLst>
          </p:cNvPr>
          <p:cNvCxnSpPr/>
          <p:nvPr/>
        </p:nvCxnSpPr>
        <p:spPr>
          <a:xfrm>
            <a:off x="683568" y="1105145"/>
            <a:ext cx="7901786" cy="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 descr="Logo Regione Lombardia 2">
            <a:extLst>
              <a:ext uri="{FF2B5EF4-FFF2-40B4-BE49-F238E27FC236}">
                <a16:creationId xmlns:a16="http://schemas.microsoft.com/office/drawing/2014/main" id="{1FF66F0A-334B-4364-87BB-312CAA3FF69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8633" y="328213"/>
            <a:ext cx="1724396" cy="700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Governo Italiano - Repubblica Logo Vector (.EPS) Free Download">
            <a:extLst>
              <a:ext uri="{FF2B5EF4-FFF2-40B4-BE49-F238E27FC236}">
                <a16:creationId xmlns:a16="http://schemas.microsoft.com/office/drawing/2014/main" id="{68709942-1C79-46B2-86E3-FB03A76C3E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8073" y="356663"/>
            <a:ext cx="598104" cy="672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Obblighi applicazione format FSE 2014-2020">
            <a:extLst>
              <a:ext uri="{FF2B5EF4-FFF2-40B4-BE49-F238E27FC236}">
                <a16:creationId xmlns:a16="http://schemas.microsoft.com/office/drawing/2014/main" id="{9AFBAD08-D39C-48C1-903B-02A308AD33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5750" y="316992"/>
            <a:ext cx="1092314" cy="7282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2387837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ttangolo 12"/>
          <p:cNvSpPr/>
          <p:nvPr/>
        </p:nvSpPr>
        <p:spPr>
          <a:xfrm>
            <a:off x="303111" y="260648"/>
            <a:ext cx="8573692" cy="6315601"/>
          </a:xfrm>
          <a:prstGeom prst="rect">
            <a:avLst/>
          </a:prstGeom>
          <a:noFill/>
          <a:ln w="6350"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rgbClr val="FFFFFF"/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49" b="3997"/>
          <a:stretch/>
        </p:blipFill>
        <p:spPr bwMode="auto">
          <a:xfrm>
            <a:off x="434718" y="980728"/>
            <a:ext cx="8333772" cy="5184576"/>
          </a:xfrm>
          <a:prstGeom prst="rect">
            <a:avLst/>
          </a:prstGeom>
          <a:noFill/>
          <a:ln w="19050">
            <a:solidFill>
              <a:srgbClr val="FF0066"/>
            </a:solidFill>
            <a:prstDash val="sysDot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3" name="CasellaDiTesto 2"/>
          <p:cNvSpPr txBox="1"/>
          <p:nvPr/>
        </p:nvSpPr>
        <p:spPr>
          <a:xfrm>
            <a:off x="457570" y="251937"/>
            <a:ext cx="84127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3200" b="1" dirty="0">
                <a:solidFill>
                  <a:srgbClr val="825700"/>
                </a:solidFill>
              </a:rPr>
              <a:t>Inquadramento territoriale interventi «non ERP»</a:t>
            </a:r>
          </a:p>
        </p:txBody>
      </p:sp>
      <p:cxnSp>
        <p:nvCxnSpPr>
          <p:cNvPr id="4" name="Connettore 1 3"/>
          <p:cNvCxnSpPr/>
          <p:nvPr/>
        </p:nvCxnSpPr>
        <p:spPr>
          <a:xfrm>
            <a:off x="483513" y="764704"/>
            <a:ext cx="8166713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Segnaposto numero diapositiva 3"/>
          <p:cNvSpPr txBox="1">
            <a:spLocks/>
          </p:cNvSpPr>
          <p:nvPr/>
        </p:nvSpPr>
        <p:spPr>
          <a:xfrm>
            <a:off x="7010400" y="6736861"/>
            <a:ext cx="2133600" cy="1365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it-IT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C10DAF5-77F7-1749-8272-35FA24C5A786}" type="slidenum">
              <a:rPr lang="it-IT" smtClean="0">
                <a:solidFill>
                  <a:srgbClr val="292934">
                    <a:tint val="75000"/>
                  </a:srgbClr>
                </a:solidFill>
              </a:rPr>
              <a:pPr/>
              <a:t>10</a:t>
            </a:fld>
            <a:endParaRPr lang="it-IT">
              <a:solidFill>
                <a:srgbClr val="292934">
                  <a:tint val="75000"/>
                </a:srgbClr>
              </a:solidFill>
            </a:endParaRPr>
          </a:p>
        </p:txBody>
      </p:sp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622" y="6303386"/>
            <a:ext cx="597212" cy="402654"/>
          </a:xfrm>
          <a:prstGeom prst="rect">
            <a:avLst/>
          </a:prstGeom>
          <a:noFill/>
          <a:ln w="9525">
            <a:solidFill>
              <a:schemeClr val="accent5">
                <a:lumMod val="60000"/>
                <a:lumOff val="40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Immagine 1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7"/>
          <a:stretch>
            <a:fillRect/>
          </a:stretch>
        </p:blipFill>
        <p:spPr bwMode="auto">
          <a:xfrm>
            <a:off x="5210200" y="6303385"/>
            <a:ext cx="3600400" cy="3931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Immagine 11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5980" y="6303385"/>
            <a:ext cx="561684" cy="393179"/>
          </a:xfrm>
          <a:prstGeom prst="rect">
            <a:avLst/>
          </a:prstGeom>
          <a:noFill/>
          <a:ln>
            <a:solidFill>
              <a:schemeClr val="accent4">
                <a:lumMod val="40000"/>
                <a:lumOff val="6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149846179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0" name="Picture 1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167" y="1031830"/>
            <a:ext cx="4184833" cy="4259148"/>
          </a:xfrm>
          <a:prstGeom prst="rect">
            <a:avLst/>
          </a:prstGeom>
          <a:noFill/>
          <a:ln w="19050">
            <a:solidFill>
              <a:srgbClr val="FF0066"/>
            </a:solidFill>
            <a:prstDash val="sysDot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cxnSp>
        <p:nvCxnSpPr>
          <p:cNvPr id="16" name="Connettore 2 15">
            <a:extLst>
              <a:ext uri="{FF2B5EF4-FFF2-40B4-BE49-F238E27FC236}">
                <a16:creationId xmlns:a16="http://schemas.microsoft.com/office/drawing/2014/main" id="{416CB255-B767-DE7A-1299-C1FA97E04A23}"/>
              </a:ext>
            </a:extLst>
          </p:cNvPr>
          <p:cNvCxnSpPr>
            <a:cxnSpLocks/>
          </p:cNvCxnSpPr>
          <p:nvPr/>
        </p:nvCxnSpPr>
        <p:spPr>
          <a:xfrm flipH="1">
            <a:off x="1547664" y="4869160"/>
            <a:ext cx="3511602" cy="59386"/>
          </a:xfrm>
          <a:prstGeom prst="straightConnector1">
            <a:avLst/>
          </a:prstGeom>
          <a:ln w="50800">
            <a:solidFill>
              <a:srgbClr val="FF006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Segnaposto numero diapositiva 3"/>
          <p:cNvSpPr>
            <a:spLocks noGrp="1"/>
          </p:cNvSpPr>
          <p:nvPr>
            <p:ph type="sldNum" sz="quarter" idx="4294967295"/>
          </p:nvPr>
        </p:nvSpPr>
        <p:spPr>
          <a:xfrm>
            <a:off x="7010400" y="6575425"/>
            <a:ext cx="2133600" cy="136525"/>
          </a:xfrm>
        </p:spPr>
        <p:txBody>
          <a:bodyPr/>
          <a:lstStyle/>
          <a:p>
            <a:fld id="{7C10DAF5-77F7-1749-8272-35FA24C5A786}" type="slidenum">
              <a:rPr lang="it-IT" smtClean="0">
                <a:solidFill>
                  <a:srgbClr val="292934">
                    <a:tint val="75000"/>
                  </a:srgbClr>
                </a:solidFill>
              </a:rPr>
              <a:pPr/>
              <a:t>11</a:t>
            </a:fld>
            <a:endParaRPr lang="it-IT">
              <a:solidFill>
                <a:srgbClr val="292934">
                  <a:tint val="75000"/>
                </a:srgbClr>
              </a:solidFill>
            </a:endParaRPr>
          </a:p>
        </p:txBody>
      </p:sp>
      <p:pic>
        <p:nvPicPr>
          <p:cNvPr id="10" name="Immagin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111" y="6648257"/>
            <a:ext cx="2936038" cy="138663"/>
          </a:xfrm>
          <a:prstGeom prst="rect">
            <a:avLst/>
          </a:prstGeom>
        </p:spPr>
      </p:pic>
      <p:sp>
        <p:nvSpPr>
          <p:cNvPr id="2" name="Rettangolo 1"/>
          <p:cNvSpPr/>
          <p:nvPr/>
        </p:nvSpPr>
        <p:spPr>
          <a:xfrm>
            <a:off x="303111" y="260648"/>
            <a:ext cx="8573692" cy="6315601"/>
          </a:xfrm>
          <a:prstGeom prst="rect">
            <a:avLst/>
          </a:prstGeom>
          <a:noFill/>
          <a:ln w="6350"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rgbClr val="FFFFFF"/>
              </a:solidFill>
            </a:endParaRP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622" y="6303386"/>
            <a:ext cx="597212" cy="402654"/>
          </a:xfrm>
          <a:prstGeom prst="rect">
            <a:avLst/>
          </a:prstGeom>
          <a:noFill/>
          <a:ln w="9525">
            <a:solidFill>
              <a:schemeClr val="accent5">
                <a:lumMod val="60000"/>
                <a:lumOff val="40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Immagine 1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7"/>
          <a:stretch>
            <a:fillRect/>
          </a:stretch>
        </p:blipFill>
        <p:spPr bwMode="auto">
          <a:xfrm>
            <a:off x="5210200" y="6303385"/>
            <a:ext cx="3600400" cy="3931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Immagine 10"/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5980" y="6303385"/>
            <a:ext cx="561684" cy="393179"/>
          </a:xfrm>
          <a:prstGeom prst="rect">
            <a:avLst/>
          </a:prstGeom>
          <a:noFill/>
          <a:ln>
            <a:solidFill>
              <a:schemeClr val="accent4">
                <a:lumMod val="40000"/>
                <a:lumOff val="60000"/>
              </a:schemeClr>
            </a:solidFill>
          </a:ln>
        </p:spPr>
      </p:pic>
      <p:cxnSp>
        <p:nvCxnSpPr>
          <p:cNvPr id="13" name="Connettore 1 12"/>
          <p:cNvCxnSpPr/>
          <p:nvPr/>
        </p:nvCxnSpPr>
        <p:spPr>
          <a:xfrm>
            <a:off x="539552" y="913075"/>
            <a:ext cx="813690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CasellaDiTesto 5"/>
          <p:cNvSpPr txBox="1"/>
          <p:nvPr/>
        </p:nvSpPr>
        <p:spPr>
          <a:xfrm>
            <a:off x="499638" y="332656"/>
            <a:ext cx="83208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400" b="1" dirty="0">
                <a:solidFill>
                  <a:schemeClr val="accent2">
                    <a:lumMod val="75000"/>
                  </a:schemeClr>
                </a:solidFill>
              </a:rPr>
              <a:t>Opere finanziate da RL</a:t>
            </a:r>
          </a:p>
        </p:txBody>
      </p:sp>
      <p:sp>
        <p:nvSpPr>
          <p:cNvPr id="7" name="CasellaDiTesto 6"/>
          <p:cNvSpPr txBox="1"/>
          <p:nvPr/>
        </p:nvSpPr>
        <p:spPr>
          <a:xfrm>
            <a:off x="4932039" y="1021021"/>
            <a:ext cx="3908245" cy="1308050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it-IT" sz="1400" b="1" dirty="0">
                <a:solidFill>
                  <a:srgbClr val="FF0066"/>
                </a:solidFill>
              </a:rPr>
              <a:t>Scuola dell’infanzia via dei Narcisi</a:t>
            </a:r>
          </a:p>
          <a:p>
            <a:r>
              <a:rPr lang="it-IT" sz="1300" dirty="0"/>
              <a:t>Appalto unico: Inizio : Maggio 2020 - Fine : 2023</a:t>
            </a:r>
          </a:p>
          <a:p>
            <a:r>
              <a:rPr lang="it-IT" sz="1300" dirty="0"/>
              <a:t>Riqualificazione energetica</a:t>
            </a:r>
          </a:p>
          <a:p>
            <a:r>
              <a:rPr lang="it-IT" sz="1300" dirty="0"/>
              <a:t>RISORSE RL - </a:t>
            </a:r>
            <a:r>
              <a:rPr lang="it-IT" sz="1300" b="1" dirty="0"/>
              <a:t>€ 2.888.107,21</a:t>
            </a:r>
          </a:p>
          <a:p>
            <a:r>
              <a:rPr lang="it-IT" sz="1300" dirty="0"/>
              <a:t>Riqualificazione edilizia complessiva </a:t>
            </a:r>
          </a:p>
          <a:p>
            <a:r>
              <a:rPr lang="it-IT" sz="1300" dirty="0"/>
              <a:t>BILANCIO COMUNALE -  € 5.636.982,99</a:t>
            </a:r>
          </a:p>
        </p:txBody>
      </p:sp>
      <p:sp>
        <p:nvSpPr>
          <p:cNvPr id="14" name="CasellaDiTesto 13"/>
          <p:cNvSpPr txBox="1"/>
          <p:nvPr/>
        </p:nvSpPr>
        <p:spPr>
          <a:xfrm>
            <a:off x="4932038" y="2425882"/>
            <a:ext cx="3888433" cy="1123384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it-IT" sz="1400" b="1" dirty="0">
                <a:solidFill>
                  <a:srgbClr val="FF0066"/>
                </a:solidFill>
              </a:rPr>
              <a:t>Riqualificazione energetica dei sistemi di illuminazione pubblica – Smart </a:t>
            </a:r>
            <a:r>
              <a:rPr lang="it-IT" sz="1400" dirty="0">
                <a:solidFill>
                  <a:srgbClr val="FF0066"/>
                </a:solidFill>
              </a:rPr>
              <a:t>I</a:t>
            </a:r>
            <a:r>
              <a:rPr lang="it-IT" sz="1400" b="1" dirty="0">
                <a:solidFill>
                  <a:srgbClr val="FF0066"/>
                </a:solidFill>
              </a:rPr>
              <a:t>P</a:t>
            </a:r>
          </a:p>
          <a:p>
            <a:r>
              <a:rPr lang="it-IT" sz="1300" dirty="0">
                <a:solidFill>
                  <a:srgbClr val="FF0066"/>
                </a:solidFill>
              </a:rPr>
              <a:t> </a:t>
            </a:r>
            <a:r>
              <a:rPr lang="it-IT" sz="1300" dirty="0"/>
              <a:t>(evidenziata in giallo)</a:t>
            </a:r>
          </a:p>
          <a:p>
            <a:r>
              <a:rPr lang="it-IT" sz="1300" dirty="0"/>
              <a:t>Aggiudicazione: Maggio 2020 - Fine lavori: 2023</a:t>
            </a:r>
          </a:p>
          <a:p>
            <a:r>
              <a:rPr lang="it-IT" sz="1300" dirty="0"/>
              <a:t>RISORSE RL </a:t>
            </a:r>
            <a:r>
              <a:rPr lang="it-IT" sz="1300" b="1" dirty="0"/>
              <a:t>-  € 1.392.417,85</a:t>
            </a:r>
          </a:p>
        </p:txBody>
      </p:sp>
      <p:cxnSp>
        <p:nvCxnSpPr>
          <p:cNvPr id="12" name="Connettore 2 11"/>
          <p:cNvCxnSpPr>
            <a:cxnSpLocks/>
          </p:cNvCxnSpPr>
          <p:nvPr/>
        </p:nvCxnSpPr>
        <p:spPr>
          <a:xfrm flipH="1">
            <a:off x="2051720" y="1213554"/>
            <a:ext cx="2909671" cy="273242"/>
          </a:xfrm>
          <a:prstGeom prst="straightConnector1">
            <a:avLst/>
          </a:prstGeom>
          <a:ln w="50800">
            <a:solidFill>
              <a:srgbClr val="FF006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Connettore 2 23"/>
          <p:cNvCxnSpPr>
            <a:cxnSpLocks/>
          </p:cNvCxnSpPr>
          <p:nvPr/>
        </p:nvCxnSpPr>
        <p:spPr>
          <a:xfrm flipH="1">
            <a:off x="2339752" y="2564904"/>
            <a:ext cx="2592286" cy="576064"/>
          </a:xfrm>
          <a:prstGeom prst="straightConnector1">
            <a:avLst/>
          </a:prstGeom>
          <a:ln w="50800">
            <a:solidFill>
              <a:srgbClr val="FF006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786F1F9A-87CD-2EC0-B927-2469951623BD}"/>
              </a:ext>
            </a:extLst>
          </p:cNvPr>
          <p:cNvSpPr txBox="1"/>
          <p:nvPr/>
        </p:nvSpPr>
        <p:spPr>
          <a:xfrm>
            <a:off x="4961391" y="4704441"/>
            <a:ext cx="3859080" cy="1323439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>
            <a:defPPr>
              <a:defRPr lang="it-IT"/>
            </a:defPPr>
            <a:lvl1pPr>
              <a:defRPr sz="1400" b="1">
                <a:solidFill>
                  <a:srgbClr val="FF0000"/>
                </a:solidFill>
              </a:defRPr>
            </a:lvl1pPr>
          </a:lstStyle>
          <a:p>
            <a:r>
              <a:rPr lang="it-IT" dirty="0">
                <a:solidFill>
                  <a:srgbClr val="FF0066"/>
                </a:solidFill>
              </a:rPr>
              <a:t>Hub dell'innovazione inclusiva da trasferire al Comune di Milano </a:t>
            </a:r>
          </a:p>
          <a:p>
            <a:r>
              <a:rPr lang="it-IT" sz="1300" dirty="0">
                <a:solidFill>
                  <a:schemeClr val="tx1"/>
                </a:solidFill>
              </a:rPr>
              <a:t>Risorse anticipate da RL </a:t>
            </a:r>
            <a:r>
              <a:rPr lang="it-IT" sz="1300" b="0" dirty="0">
                <a:solidFill>
                  <a:schemeClr val="tx1"/>
                </a:solidFill>
              </a:rPr>
              <a:t>nell’ambito dell’intervento di bonifica demolizione e ricostruzione edificio ERP via Giambellino 150 </a:t>
            </a:r>
          </a:p>
          <a:p>
            <a:r>
              <a:rPr lang="it-IT" sz="1300" b="0" dirty="0">
                <a:solidFill>
                  <a:schemeClr val="tx1"/>
                </a:solidFill>
              </a:rPr>
              <a:t>per </a:t>
            </a:r>
            <a:r>
              <a:rPr lang="it-IT" sz="1300" dirty="0">
                <a:solidFill>
                  <a:schemeClr val="tx1"/>
                </a:solidFill>
              </a:rPr>
              <a:t>€ 1.500.000,00</a:t>
            </a:r>
          </a:p>
        </p:txBody>
      </p:sp>
      <p:sp>
        <p:nvSpPr>
          <p:cNvPr id="21" name="CasellaDiTesto 20">
            <a:extLst>
              <a:ext uri="{FF2B5EF4-FFF2-40B4-BE49-F238E27FC236}">
                <a16:creationId xmlns:a16="http://schemas.microsoft.com/office/drawing/2014/main" id="{5F732894-82D4-BE9D-169A-EC131B9E7D76}"/>
              </a:ext>
            </a:extLst>
          </p:cNvPr>
          <p:cNvSpPr txBox="1"/>
          <p:nvPr/>
        </p:nvSpPr>
        <p:spPr>
          <a:xfrm>
            <a:off x="4961391" y="3664199"/>
            <a:ext cx="3859080" cy="938719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it-IT" sz="1600" b="1" dirty="0">
                <a:solidFill>
                  <a:srgbClr val="FF0066"/>
                </a:solidFill>
              </a:rPr>
              <a:t>Laboratorio Sociale Lorenteggio</a:t>
            </a:r>
          </a:p>
          <a:p>
            <a:r>
              <a:rPr lang="it-IT" sz="1300" dirty="0"/>
              <a:t>Avvio servizio: Giugno 2019 </a:t>
            </a:r>
          </a:p>
          <a:p>
            <a:r>
              <a:rPr lang="it-IT" sz="1300" dirty="0"/>
              <a:t>Fine servizio: Dicembre 2022</a:t>
            </a:r>
          </a:p>
          <a:p>
            <a:r>
              <a:rPr lang="it-IT" sz="1300" dirty="0"/>
              <a:t>RISORSE RL -  </a:t>
            </a:r>
            <a:r>
              <a:rPr lang="it-IT" sz="1300" b="1" dirty="0"/>
              <a:t>€ 974.272,99</a:t>
            </a:r>
            <a:endParaRPr lang="it-IT" sz="1300" b="1" dirty="0">
              <a:solidFill>
                <a:srgbClr val="FF0000"/>
              </a:solidFill>
            </a:endParaRPr>
          </a:p>
        </p:txBody>
      </p:sp>
      <p:cxnSp>
        <p:nvCxnSpPr>
          <p:cNvPr id="27" name="Connettore 2 26">
            <a:extLst>
              <a:ext uri="{FF2B5EF4-FFF2-40B4-BE49-F238E27FC236}">
                <a16:creationId xmlns:a16="http://schemas.microsoft.com/office/drawing/2014/main" id="{E0E7B6BF-CA52-58D1-5CF8-43F14B674577}"/>
              </a:ext>
            </a:extLst>
          </p:cNvPr>
          <p:cNvCxnSpPr>
            <a:cxnSpLocks/>
          </p:cNvCxnSpPr>
          <p:nvPr/>
        </p:nvCxnSpPr>
        <p:spPr>
          <a:xfrm flipH="1">
            <a:off x="1771130" y="3833355"/>
            <a:ext cx="3190261" cy="683452"/>
          </a:xfrm>
          <a:prstGeom prst="straightConnector1">
            <a:avLst/>
          </a:prstGeom>
          <a:ln w="50800">
            <a:solidFill>
              <a:srgbClr val="FF006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9789492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numero diapositiva 3"/>
          <p:cNvSpPr>
            <a:spLocks noGrp="1"/>
          </p:cNvSpPr>
          <p:nvPr>
            <p:ph type="sldNum" sz="quarter" idx="4294967295"/>
          </p:nvPr>
        </p:nvSpPr>
        <p:spPr>
          <a:xfrm>
            <a:off x="7010400" y="6575425"/>
            <a:ext cx="2133600" cy="136525"/>
          </a:xfrm>
        </p:spPr>
        <p:txBody>
          <a:bodyPr/>
          <a:lstStyle/>
          <a:p>
            <a:fld id="{7C10DAF5-77F7-1749-8272-35FA24C5A786}" type="slidenum">
              <a:rPr lang="it-IT" smtClean="0">
                <a:solidFill>
                  <a:srgbClr val="292934">
                    <a:tint val="75000"/>
                  </a:srgbClr>
                </a:solidFill>
              </a:rPr>
              <a:pPr/>
              <a:t>12</a:t>
            </a:fld>
            <a:endParaRPr lang="it-IT">
              <a:solidFill>
                <a:srgbClr val="292934">
                  <a:tint val="75000"/>
                </a:srgbClr>
              </a:solidFill>
            </a:endParaRPr>
          </a:p>
        </p:txBody>
      </p:sp>
      <p:pic>
        <p:nvPicPr>
          <p:cNvPr id="10" name="Immagine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111" y="6648257"/>
            <a:ext cx="2936038" cy="138663"/>
          </a:xfrm>
          <a:prstGeom prst="rect">
            <a:avLst/>
          </a:prstGeom>
        </p:spPr>
      </p:pic>
      <p:sp>
        <p:nvSpPr>
          <p:cNvPr id="2" name="Rettangolo 1"/>
          <p:cNvSpPr/>
          <p:nvPr/>
        </p:nvSpPr>
        <p:spPr>
          <a:xfrm>
            <a:off x="303111" y="260648"/>
            <a:ext cx="8573692" cy="6315601"/>
          </a:xfrm>
          <a:prstGeom prst="rect">
            <a:avLst/>
          </a:prstGeom>
          <a:noFill/>
          <a:ln w="6350"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rgbClr val="FFFFFF"/>
              </a:solidFill>
            </a:endParaRP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622" y="6303386"/>
            <a:ext cx="597212" cy="402654"/>
          </a:xfrm>
          <a:prstGeom prst="rect">
            <a:avLst/>
          </a:prstGeom>
          <a:noFill/>
          <a:ln w="9525">
            <a:solidFill>
              <a:schemeClr val="accent5">
                <a:lumMod val="60000"/>
                <a:lumOff val="40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Immagine 1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7"/>
          <a:stretch>
            <a:fillRect/>
          </a:stretch>
        </p:blipFill>
        <p:spPr bwMode="auto">
          <a:xfrm>
            <a:off x="5210200" y="6303385"/>
            <a:ext cx="3600400" cy="3931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Immagine 10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5980" y="6303385"/>
            <a:ext cx="561684" cy="393179"/>
          </a:xfrm>
          <a:prstGeom prst="rect">
            <a:avLst/>
          </a:prstGeom>
          <a:noFill/>
          <a:ln>
            <a:solidFill>
              <a:schemeClr val="accent4">
                <a:lumMod val="40000"/>
                <a:lumOff val="60000"/>
              </a:schemeClr>
            </a:solidFill>
          </a:ln>
        </p:spPr>
      </p:pic>
      <p:cxnSp>
        <p:nvCxnSpPr>
          <p:cNvPr id="13" name="Connettore 1 12"/>
          <p:cNvCxnSpPr/>
          <p:nvPr/>
        </p:nvCxnSpPr>
        <p:spPr>
          <a:xfrm>
            <a:off x="654228" y="908720"/>
            <a:ext cx="7963293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CasellaDiTesto 20"/>
          <p:cNvSpPr txBox="1"/>
          <p:nvPr/>
        </p:nvSpPr>
        <p:spPr>
          <a:xfrm>
            <a:off x="529267" y="283517"/>
            <a:ext cx="82912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400" b="1" dirty="0">
                <a:solidFill>
                  <a:schemeClr val="accent2">
                    <a:lumMod val="75000"/>
                  </a:schemeClr>
                </a:solidFill>
              </a:rPr>
              <a:t>Servizi finanziati da RL</a:t>
            </a:r>
          </a:p>
        </p:txBody>
      </p:sp>
      <p:sp>
        <p:nvSpPr>
          <p:cNvPr id="15" name="CasellaDiTesto 14"/>
          <p:cNvSpPr txBox="1"/>
          <p:nvPr/>
        </p:nvSpPr>
        <p:spPr>
          <a:xfrm>
            <a:off x="4256558" y="1075415"/>
            <a:ext cx="4480412" cy="2031325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it-IT" sz="1400" b="1" dirty="0">
                <a:solidFill>
                  <a:srgbClr val="FF0066"/>
                </a:solidFill>
              </a:rPr>
              <a:t>Sostegno a persone in condizioni di temporanea difficoltà economica attraverso corsi di formazione per il reinserimento lavorativo</a:t>
            </a:r>
            <a:endParaRPr lang="it-IT" sz="1400" b="1" dirty="0">
              <a:solidFill>
                <a:srgbClr val="FF0000"/>
              </a:solidFill>
            </a:endParaRPr>
          </a:p>
          <a:p>
            <a:r>
              <a:rPr lang="it-IT" sz="1200" dirty="0"/>
              <a:t>Inizio attività: Luglio 2019 - Fine attività: Dicembre 2022</a:t>
            </a:r>
          </a:p>
          <a:p>
            <a:r>
              <a:rPr lang="it-IT" sz="1200" dirty="0"/>
              <a:t>Risorse RL </a:t>
            </a:r>
            <a:r>
              <a:rPr lang="it-IT" sz="1200" b="1" dirty="0"/>
              <a:t>-  € 850.000,00 </a:t>
            </a:r>
          </a:p>
          <a:p>
            <a:pPr algn="l"/>
            <a:r>
              <a:rPr lang="it-IT" sz="1200" dirty="0">
                <a:uFill>
                  <a:solidFill>
                    <a:srgbClr val="000000"/>
                  </a:solidFill>
                </a:uFill>
              </a:rPr>
              <a:t>(di cui € 510.000 servizi / € 340.000 indennità)</a:t>
            </a:r>
            <a:endParaRPr lang="it-IT" sz="1200" b="0" i="0" u="none" strike="noStrike" baseline="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r>
              <a:rPr lang="it-IT" sz="1200" dirty="0"/>
              <a:t>Nonostante le criticità di contesto (pandemia, lockdown) e dei soggetti destinatari sono stati presi in carico 119 destinatari ai quali sono stati erogati 17 corsi di formazione, per un totale di 6.461 ore e servizi di orientamento al lavoro per un totale di 1.742 ore.</a:t>
            </a:r>
          </a:p>
        </p:txBody>
      </p:sp>
      <p:sp>
        <p:nvSpPr>
          <p:cNvPr id="14" name="CasellaDiTesto 13"/>
          <p:cNvSpPr txBox="1"/>
          <p:nvPr/>
        </p:nvSpPr>
        <p:spPr>
          <a:xfrm>
            <a:off x="4223539" y="3516861"/>
            <a:ext cx="4480412" cy="892552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it-IT" sz="1400" b="1" dirty="0">
                <a:solidFill>
                  <a:srgbClr val="FF0066"/>
                </a:solidFill>
              </a:rPr>
              <a:t>Attività imprenditoriali con effetti socialmente utili e sostegno ad imprese</a:t>
            </a:r>
          </a:p>
          <a:p>
            <a:r>
              <a:rPr lang="it-IT" sz="1200" dirty="0"/>
              <a:t>17 finanziati</a:t>
            </a:r>
          </a:p>
          <a:p>
            <a:r>
              <a:rPr lang="it-IT" sz="1200" dirty="0"/>
              <a:t>Risorse RL </a:t>
            </a:r>
            <a:r>
              <a:rPr lang="it-IT" sz="1200" b="1" dirty="0"/>
              <a:t>-  € 1.200.000,00</a:t>
            </a:r>
          </a:p>
        </p:txBody>
      </p:sp>
      <p:pic>
        <p:nvPicPr>
          <p:cNvPr id="18" name="Immagine 17">
            <a:extLst>
              <a:ext uri="{FF2B5EF4-FFF2-40B4-BE49-F238E27FC236}">
                <a16:creationId xmlns:a16="http://schemas.microsoft.com/office/drawing/2014/main" id="{0C939562-2B55-724C-9BB5-A4DDD9E7D45A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70" t="31179" r="-6370" b="-9065"/>
          <a:stretch/>
        </p:blipFill>
        <p:spPr>
          <a:xfrm>
            <a:off x="1256858" y="3502188"/>
            <a:ext cx="2999699" cy="2842912"/>
          </a:xfrm>
          <a:prstGeom prst="rect">
            <a:avLst/>
          </a:prstGeom>
        </p:spPr>
      </p:pic>
      <p:pic>
        <p:nvPicPr>
          <p:cNvPr id="2050" name="Picture 2">
            <a:extLst>
              <a:ext uri="{FF2B5EF4-FFF2-40B4-BE49-F238E27FC236}">
                <a16:creationId xmlns:a16="http://schemas.microsoft.com/office/drawing/2014/main" id="{5FF4BFCC-138D-DD84-9A5A-F37157CC910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79" b="55905"/>
          <a:stretch/>
        </p:blipFill>
        <p:spPr bwMode="auto">
          <a:xfrm>
            <a:off x="1243226" y="1072259"/>
            <a:ext cx="2808312" cy="10971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>
            <a:extLst>
              <a:ext uri="{FF2B5EF4-FFF2-40B4-BE49-F238E27FC236}">
                <a16:creationId xmlns:a16="http://schemas.microsoft.com/office/drawing/2014/main" id="{F3A4C166-FFFA-8E7F-662A-AD0D409FFF4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435" b="13250"/>
          <a:stretch/>
        </p:blipFill>
        <p:spPr bwMode="auto">
          <a:xfrm>
            <a:off x="1254043" y="2156850"/>
            <a:ext cx="2800977" cy="1076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120661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numero diapositiva 3"/>
          <p:cNvSpPr>
            <a:spLocks noGrp="1"/>
          </p:cNvSpPr>
          <p:nvPr>
            <p:ph type="sldNum" sz="quarter" idx="4294967295"/>
          </p:nvPr>
        </p:nvSpPr>
        <p:spPr>
          <a:xfrm>
            <a:off x="7010400" y="6575425"/>
            <a:ext cx="2133600" cy="136525"/>
          </a:xfrm>
        </p:spPr>
        <p:txBody>
          <a:bodyPr/>
          <a:lstStyle/>
          <a:p>
            <a:fld id="{7C10DAF5-77F7-1749-8272-35FA24C5A786}" type="slidenum">
              <a:rPr lang="it-IT" smtClean="0">
                <a:solidFill>
                  <a:srgbClr val="292934">
                    <a:tint val="75000"/>
                  </a:srgbClr>
                </a:solidFill>
              </a:rPr>
              <a:pPr/>
              <a:t>2</a:t>
            </a:fld>
            <a:endParaRPr lang="it-IT">
              <a:solidFill>
                <a:srgbClr val="292934">
                  <a:tint val="75000"/>
                </a:srgbClr>
              </a:solidFill>
            </a:endParaRPr>
          </a:p>
        </p:txBody>
      </p:sp>
      <p:pic>
        <p:nvPicPr>
          <p:cNvPr id="10" name="Immagin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111" y="6648257"/>
            <a:ext cx="2936038" cy="138663"/>
          </a:xfrm>
          <a:prstGeom prst="rect">
            <a:avLst/>
          </a:prstGeom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622" y="6303386"/>
            <a:ext cx="597212" cy="402654"/>
          </a:xfrm>
          <a:prstGeom prst="rect">
            <a:avLst/>
          </a:prstGeom>
          <a:noFill/>
          <a:ln w="9525">
            <a:solidFill>
              <a:schemeClr val="accent5">
                <a:lumMod val="60000"/>
                <a:lumOff val="40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Immagine 1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7"/>
          <a:stretch>
            <a:fillRect/>
          </a:stretch>
        </p:blipFill>
        <p:spPr bwMode="auto">
          <a:xfrm>
            <a:off x="5210200" y="6303385"/>
            <a:ext cx="3600400" cy="3931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Immagine 10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5980" y="6303385"/>
            <a:ext cx="561684" cy="393179"/>
          </a:xfrm>
          <a:prstGeom prst="rect">
            <a:avLst/>
          </a:prstGeom>
          <a:noFill/>
          <a:ln>
            <a:solidFill>
              <a:schemeClr val="accent4">
                <a:lumMod val="40000"/>
                <a:lumOff val="60000"/>
              </a:schemeClr>
            </a:solidFill>
          </a:ln>
        </p:spPr>
      </p:pic>
      <p:cxnSp>
        <p:nvCxnSpPr>
          <p:cNvPr id="13" name="Connettore 1 12"/>
          <p:cNvCxnSpPr/>
          <p:nvPr/>
        </p:nvCxnSpPr>
        <p:spPr>
          <a:xfrm>
            <a:off x="654228" y="764704"/>
            <a:ext cx="7963293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ettangolo 2">
            <a:extLst>
              <a:ext uri="{FF2B5EF4-FFF2-40B4-BE49-F238E27FC236}">
                <a16:creationId xmlns:a16="http://schemas.microsoft.com/office/drawing/2014/main" id="{D8A99DA7-1DBD-112A-7B01-3C3F342945D6}"/>
              </a:ext>
            </a:extLst>
          </p:cNvPr>
          <p:cNvSpPr/>
          <p:nvPr/>
        </p:nvSpPr>
        <p:spPr>
          <a:xfrm>
            <a:off x="355622" y="332656"/>
            <a:ext cx="845497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t-IT" sz="2400" b="1" dirty="0">
                <a:solidFill>
                  <a:srgbClr val="993300"/>
                </a:solidFill>
              </a:rPr>
              <a:t>ADP LORENTEGGIO – AMBITI TEMATICI DI INTERVENTO</a:t>
            </a: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812FCAAC-9435-3E3C-B575-40CCAAC20BE8}"/>
              </a:ext>
            </a:extLst>
          </p:cNvPr>
          <p:cNvSpPr txBox="1"/>
          <p:nvPr/>
        </p:nvSpPr>
        <p:spPr>
          <a:xfrm>
            <a:off x="654228" y="1058181"/>
            <a:ext cx="27656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000" b="1" dirty="0">
                <a:solidFill>
                  <a:srgbClr val="993300"/>
                </a:solidFill>
              </a:rPr>
              <a:t>QUALITA’ DELL’ ABITARE</a:t>
            </a:r>
          </a:p>
        </p:txBody>
      </p:sp>
      <p:sp>
        <p:nvSpPr>
          <p:cNvPr id="14" name="CasellaDiTesto 13">
            <a:extLst>
              <a:ext uri="{FF2B5EF4-FFF2-40B4-BE49-F238E27FC236}">
                <a16:creationId xmlns:a16="http://schemas.microsoft.com/office/drawing/2014/main" id="{D2F7CE93-78D0-290B-BE06-3DA064B1B274}"/>
              </a:ext>
            </a:extLst>
          </p:cNvPr>
          <p:cNvSpPr txBox="1"/>
          <p:nvPr/>
        </p:nvSpPr>
        <p:spPr>
          <a:xfrm>
            <a:off x="236294" y="1619357"/>
            <a:ext cx="656795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it-IT" sz="2000" dirty="0"/>
              <a:t>Riqualificazione degli edifici residenziali e degli alloggi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it-IT" sz="2000" dirty="0"/>
              <a:t>Riqualificazione dello spazio pubblico</a:t>
            </a:r>
          </a:p>
        </p:txBody>
      </p:sp>
      <p:sp>
        <p:nvSpPr>
          <p:cNvPr id="16" name="CasellaDiTesto 15">
            <a:extLst>
              <a:ext uri="{FF2B5EF4-FFF2-40B4-BE49-F238E27FC236}">
                <a16:creationId xmlns:a16="http://schemas.microsoft.com/office/drawing/2014/main" id="{D37EABB5-A914-7B83-0B1A-F3423F8A27EC}"/>
              </a:ext>
            </a:extLst>
          </p:cNvPr>
          <p:cNvSpPr txBox="1"/>
          <p:nvPr/>
        </p:nvSpPr>
        <p:spPr>
          <a:xfrm>
            <a:off x="539552" y="2744066"/>
            <a:ext cx="45720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it-IT" sz="2000" b="1" i="0" u="none" strike="noStrike" kern="1200" cap="none" spc="0" normalizeH="0" baseline="0" noProof="0" dirty="0">
                <a:ln>
                  <a:noFill/>
                </a:ln>
                <a:solidFill>
                  <a:srgbClr val="9933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INCLUSIONE COESIONE SOCIALE</a:t>
            </a:r>
            <a:endParaRPr lang="it-IT" dirty="0"/>
          </a:p>
        </p:txBody>
      </p:sp>
      <p:sp>
        <p:nvSpPr>
          <p:cNvPr id="17" name="CasellaDiTesto 16">
            <a:extLst>
              <a:ext uri="{FF2B5EF4-FFF2-40B4-BE49-F238E27FC236}">
                <a16:creationId xmlns:a16="http://schemas.microsoft.com/office/drawing/2014/main" id="{25CF1113-575C-0251-D944-118A86785082}"/>
              </a:ext>
            </a:extLst>
          </p:cNvPr>
          <p:cNvSpPr txBox="1"/>
          <p:nvPr/>
        </p:nvSpPr>
        <p:spPr>
          <a:xfrm>
            <a:off x="291695" y="3299650"/>
            <a:ext cx="815213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it-IT" sz="2000" dirty="0">
                <a:latin typeface="+mj-lt"/>
              </a:rPr>
              <a:t>accompagnamento, sostegno del tessuto sociale più fragile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it-IT" sz="2000" dirty="0">
                <a:latin typeface="+mj-lt"/>
              </a:rPr>
              <a:t>creazione di spazi dedicati a promuovere processi di cittadinanza attiva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endParaRPr lang="it-IT" sz="20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8276923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numero diapositiva 3"/>
          <p:cNvSpPr>
            <a:spLocks noGrp="1"/>
          </p:cNvSpPr>
          <p:nvPr>
            <p:ph type="sldNum" sz="quarter" idx="4294967295"/>
          </p:nvPr>
        </p:nvSpPr>
        <p:spPr>
          <a:xfrm>
            <a:off x="7010400" y="6575425"/>
            <a:ext cx="2133600" cy="136525"/>
          </a:xfrm>
        </p:spPr>
        <p:txBody>
          <a:bodyPr/>
          <a:lstStyle/>
          <a:p>
            <a:fld id="{7C10DAF5-77F7-1749-8272-35FA24C5A786}" type="slidenum">
              <a:rPr lang="it-IT" smtClean="0">
                <a:solidFill>
                  <a:srgbClr val="292934">
                    <a:tint val="75000"/>
                  </a:srgbClr>
                </a:solidFill>
              </a:rPr>
              <a:pPr/>
              <a:t>3</a:t>
            </a:fld>
            <a:endParaRPr lang="it-IT">
              <a:solidFill>
                <a:srgbClr val="292934">
                  <a:tint val="75000"/>
                </a:srgbClr>
              </a:solidFill>
            </a:endParaRPr>
          </a:p>
        </p:txBody>
      </p:sp>
      <p:pic>
        <p:nvPicPr>
          <p:cNvPr id="10" name="Immagin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111" y="6648257"/>
            <a:ext cx="2936038" cy="138663"/>
          </a:xfrm>
          <a:prstGeom prst="rect">
            <a:avLst/>
          </a:prstGeom>
        </p:spPr>
      </p:pic>
      <p:sp>
        <p:nvSpPr>
          <p:cNvPr id="2" name="Rettangolo 1"/>
          <p:cNvSpPr/>
          <p:nvPr/>
        </p:nvSpPr>
        <p:spPr>
          <a:xfrm>
            <a:off x="303111" y="260648"/>
            <a:ext cx="8573692" cy="6315601"/>
          </a:xfrm>
          <a:prstGeom prst="rect">
            <a:avLst/>
          </a:prstGeom>
          <a:noFill/>
          <a:ln w="6350"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rgbClr val="FFFFFF"/>
              </a:solidFill>
            </a:endParaRP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622" y="6303386"/>
            <a:ext cx="597212" cy="402654"/>
          </a:xfrm>
          <a:prstGeom prst="rect">
            <a:avLst/>
          </a:prstGeom>
          <a:noFill/>
          <a:ln w="9525">
            <a:solidFill>
              <a:schemeClr val="accent5">
                <a:lumMod val="60000"/>
                <a:lumOff val="40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Immagine 1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7"/>
          <a:stretch>
            <a:fillRect/>
          </a:stretch>
        </p:blipFill>
        <p:spPr bwMode="auto">
          <a:xfrm>
            <a:off x="5210200" y="6303385"/>
            <a:ext cx="3600400" cy="3931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Immagine 10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5980" y="6303385"/>
            <a:ext cx="561684" cy="393179"/>
          </a:xfrm>
          <a:prstGeom prst="rect">
            <a:avLst/>
          </a:prstGeom>
          <a:noFill/>
          <a:ln>
            <a:solidFill>
              <a:schemeClr val="accent4">
                <a:lumMod val="40000"/>
                <a:lumOff val="60000"/>
              </a:schemeClr>
            </a:solidFill>
          </a:ln>
        </p:spPr>
      </p:pic>
      <p:cxnSp>
        <p:nvCxnSpPr>
          <p:cNvPr id="13" name="Connettore 1 12"/>
          <p:cNvCxnSpPr/>
          <p:nvPr/>
        </p:nvCxnSpPr>
        <p:spPr>
          <a:xfrm>
            <a:off x="654228" y="764704"/>
            <a:ext cx="7963293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ettangolo 2">
            <a:extLst>
              <a:ext uri="{FF2B5EF4-FFF2-40B4-BE49-F238E27FC236}">
                <a16:creationId xmlns:a16="http://schemas.microsoft.com/office/drawing/2014/main" id="{D8A99DA7-1DBD-112A-7B01-3C3F342945D6}"/>
              </a:ext>
            </a:extLst>
          </p:cNvPr>
          <p:cNvSpPr/>
          <p:nvPr/>
        </p:nvSpPr>
        <p:spPr>
          <a:xfrm>
            <a:off x="1401256" y="332656"/>
            <a:ext cx="608237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it-IT" b="1" dirty="0">
                <a:solidFill>
                  <a:srgbClr val="825700"/>
                </a:solidFill>
              </a:rPr>
              <a:t>ADP LORENTEGGIO – INTERVENTI E COPERTURA FINANZIARIA</a:t>
            </a:r>
          </a:p>
        </p:txBody>
      </p:sp>
      <p:graphicFrame>
        <p:nvGraphicFramePr>
          <p:cNvPr id="6" name="Tabella 5">
            <a:extLst>
              <a:ext uri="{FF2B5EF4-FFF2-40B4-BE49-F238E27FC236}">
                <a16:creationId xmlns:a16="http://schemas.microsoft.com/office/drawing/2014/main" id="{F2D8CA40-31E5-E1AB-B9C0-7AEB6B00C0D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0265710"/>
              </p:ext>
            </p:extLst>
          </p:nvPr>
        </p:nvGraphicFramePr>
        <p:xfrm>
          <a:off x="347619" y="893900"/>
          <a:ext cx="8493270" cy="5403951"/>
        </p:xfrm>
        <a:graphic>
          <a:graphicData uri="http://schemas.openxmlformats.org/drawingml/2006/table">
            <a:tbl>
              <a:tblPr firstRow="1" firstCol="1" bandRow="1"/>
              <a:tblGrid>
                <a:gridCol w="2937895">
                  <a:extLst>
                    <a:ext uri="{9D8B030D-6E8A-4147-A177-3AD203B41FA5}">
                      <a16:colId xmlns:a16="http://schemas.microsoft.com/office/drawing/2014/main" val="1202920468"/>
                    </a:ext>
                  </a:extLst>
                </a:gridCol>
                <a:gridCol w="1143924">
                  <a:extLst>
                    <a:ext uri="{9D8B030D-6E8A-4147-A177-3AD203B41FA5}">
                      <a16:colId xmlns:a16="http://schemas.microsoft.com/office/drawing/2014/main" val="998632721"/>
                    </a:ext>
                  </a:extLst>
                </a:gridCol>
                <a:gridCol w="898425">
                  <a:extLst>
                    <a:ext uri="{9D8B030D-6E8A-4147-A177-3AD203B41FA5}">
                      <a16:colId xmlns:a16="http://schemas.microsoft.com/office/drawing/2014/main" val="3485446722"/>
                    </a:ext>
                  </a:extLst>
                </a:gridCol>
                <a:gridCol w="1143924">
                  <a:extLst>
                    <a:ext uri="{9D8B030D-6E8A-4147-A177-3AD203B41FA5}">
                      <a16:colId xmlns:a16="http://schemas.microsoft.com/office/drawing/2014/main" val="2953835101"/>
                    </a:ext>
                  </a:extLst>
                </a:gridCol>
                <a:gridCol w="1196557">
                  <a:extLst>
                    <a:ext uri="{9D8B030D-6E8A-4147-A177-3AD203B41FA5}">
                      <a16:colId xmlns:a16="http://schemas.microsoft.com/office/drawing/2014/main" val="679545255"/>
                    </a:ext>
                  </a:extLst>
                </a:gridCol>
                <a:gridCol w="1172545">
                  <a:extLst>
                    <a:ext uri="{9D8B030D-6E8A-4147-A177-3AD203B41FA5}">
                      <a16:colId xmlns:a16="http://schemas.microsoft.com/office/drawing/2014/main" val="351803605"/>
                    </a:ext>
                  </a:extLst>
                </a:gridCol>
              </a:tblGrid>
              <a:tr h="144815">
                <a:tc row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400" b="1" kern="100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INTERVENTI ADP LORENTEGGIO</a:t>
                      </a:r>
                      <a:endParaRPr lang="it-IT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003" marR="4000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400" b="1" kern="100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RISORSE FINANZIARIE</a:t>
                      </a:r>
                      <a:endParaRPr lang="it-IT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003" marR="4000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400" b="1" kern="10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STATO DI ATTUAZIONE</a:t>
                      </a:r>
                      <a:endParaRPr lang="it-IT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003" marR="4000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40922335"/>
                  </a:ext>
                </a:extLst>
              </a:tr>
              <a:tr h="412521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400" b="1" kern="100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FESR/FSC</a:t>
                      </a:r>
                      <a:endParaRPr lang="it-IT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003" marR="4000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400" b="1" kern="1200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FSE/FSC</a:t>
                      </a:r>
                      <a:endParaRPr lang="it-IT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003" marR="4000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400" b="1" kern="1200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Regionali</a:t>
                      </a:r>
                      <a:endParaRPr lang="it-IT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003" marR="4000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400" b="1" kern="1200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Comunali/ PON Metro</a:t>
                      </a:r>
                      <a:endParaRPr lang="it-IT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003" marR="4000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44297778"/>
                  </a:ext>
                </a:extLst>
              </a:tr>
              <a:tr h="506758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400" kern="1200" dirty="0">
                          <a:solidFill>
                            <a:srgbClr val="292934"/>
                          </a:solidFill>
                          <a:effectLst/>
                          <a:latin typeface="Century Gothic" panose="020B050202020202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Riqualificazione immobili </a:t>
                      </a:r>
                      <a:r>
                        <a:rPr lang="it-IT" sz="1400" b="1" kern="1200" dirty="0" err="1">
                          <a:solidFill>
                            <a:srgbClr val="292934"/>
                          </a:solidFill>
                          <a:effectLst/>
                          <a:latin typeface="Century Gothic" panose="020B050202020202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e.r.p</a:t>
                      </a:r>
                      <a:r>
                        <a:rPr lang="it-IT" sz="1400" kern="1200" dirty="0">
                          <a:solidFill>
                            <a:srgbClr val="292934"/>
                          </a:solidFill>
                          <a:effectLst/>
                          <a:latin typeface="Century Gothic" panose="020B050202020202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endParaRPr lang="it-IT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003" marR="400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400" b="1" kern="1200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45,</a:t>
                      </a:r>
                      <a:r>
                        <a:rPr lang="it-IT" sz="1400" b="1" kern="1200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00</a:t>
                      </a:r>
                      <a:r>
                        <a:rPr lang="it-IT" sz="1400" b="1" kern="1200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mln€</a:t>
                      </a:r>
                      <a:endParaRPr lang="it-IT" sz="1400" b="1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0003" marR="4000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400" kern="1200" dirty="0">
                          <a:effectLst/>
                          <a:latin typeface="Century Gothic" panose="020B050202020202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it-IT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003" marR="4000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400" b="1" kern="1200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27,90 mln€</a:t>
                      </a:r>
                      <a:endParaRPr lang="it-IT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003" marR="4000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400" b="1" kern="1200" dirty="0">
                          <a:effectLst/>
                          <a:latin typeface="Century Gothic" panose="020B050202020202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it-IT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003" marR="4000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400" kern="1200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(in corso di attuazione)</a:t>
                      </a:r>
                      <a:endParaRPr lang="it-IT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003" marR="4000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57403460"/>
                  </a:ext>
                </a:extLst>
              </a:tr>
              <a:tr h="412639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400" b="1" kern="1200" dirty="0">
                          <a:solidFill>
                            <a:srgbClr val="292934"/>
                          </a:solidFill>
                          <a:effectLst/>
                          <a:latin typeface="Century Gothic" panose="020B050202020202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Recupero alloggi sfitti</a:t>
                      </a:r>
                      <a:endParaRPr lang="it-IT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003" marR="400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400" b="1" kern="100"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it-IT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003" marR="4000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400" kern="100" dirty="0"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it-IT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003" marR="4000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400" b="1" kern="100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7,10 mln€</a:t>
                      </a:r>
                      <a:endParaRPr lang="it-IT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003" marR="4000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400" b="1" kern="100" dirty="0"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it-IT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003" marR="4000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400" kern="1200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ultimato</a:t>
                      </a:r>
                      <a:endParaRPr lang="it-IT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003" marR="4000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1368375"/>
                  </a:ext>
                </a:extLst>
              </a:tr>
              <a:tr h="412639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400" kern="1200" dirty="0">
                          <a:solidFill>
                            <a:srgbClr val="292934"/>
                          </a:solidFill>
                          <a:effectLst/>
                          <a:latin typeface="Century Gothic" panose="020B050202020202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Rimozione </a:t>
                      </a:r>
                      <a:r>
                        <a:rPr lang="it-IT" sz="1400" b="1" kern="1200" dirty="0">
                          <a:solidFill>
                            <a:srgbClr val="292934"/>
                          </a:solidFill>
                          <a:effectLst/>
                          <a:latin typeface="Century Gothic" panose="020B050202020202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amianto</a:t>
                      </a:r>
                      <a:endParaRPr lang="it-IT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003" marR="400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400" b="1" kern="100"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it-IT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003" marR="4000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400" kern="100"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it-IT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003" marR="4000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400" b="1" kern="120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5,95 mln€</a:t>
                      </a:r>
                      <a:endParaRPr lang="it-IT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003" marR="4000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400" b="1" kern="100" dirty="0"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it-IT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003" marR="4000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400" kern="1200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ultimato</a:t>
                      </a:r>
                      <a:endParaRPr lang="it-IT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003" marR="4000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5720090"/>
                  </a:ext>
                </a:extLst>
              </a:tr>
              <a:tr h="412639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400" kern="1200">
                          <a:solidFill>
                            <a:srgbClr val="292934"/>
                          </a:solidFill>
                          <a:effectLst/>
                          <a:latin typeface="Century Gothic" panose="020B050202020202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Trasferimento residenti (locatari, proprietari e commercianti)</a:t>
                      </a:r>
                      <a:endParaRPr lang="it-IT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003" marR="400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400" b="1" kern="10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­</a:t>
                      </a:r>
                      <a:endParaRPr lang="it-IT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003" marR="4000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400" kern="100"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it-IT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003" marR="4000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400" b="1" kern="120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4,10 mln€</a:t>
                      </a:r>
                      <a:endParaRPr lang="it-IT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003" marR="4000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400" b="1" kern="100" dirty="0"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it-IT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003" marR="4000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400" kern="10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ultimate</a:t>
                      </a:r>
                      <a:endParaRPr lang="it-IT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003" marR="4000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6685659"/>
                  </a:ext>
                </a:extLst>
              </a:tr>
              <a:tr h="412521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400" kern="1200">
                          <a:solidFill>
                            <a:srgbClr val="292934"/>
                          </a:solidFill>
                          <a:effectLst/>
                          <a:latin typeface="Century Gothic" panose="020B050202020202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Eco efficientamento</a:t>
                      </a:r>
                      <a:r>
                        <a:rPr lang="it-IT" sz="1400" b="1" kern="1200">
                          <a:solidFill>
                            <a:srgbClr val="292934"/>
                          </a:solidFill>
                          <a:effectLst/>
                          <a:latin typeface="Century Gothic" panose="020B050202020202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scuola materna via Narcisi</a:t>
                      </a:r>
                      <a:endParaRPr lang="it-IT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003" marR="400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400" b="1" kern="10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3,11 mln€</a:t>
                      </a:r>
                      <a:endParaRPr lang="it-IT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003" marR="4000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400" kern="100"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it-IT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003" marR="4000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400" b="1" kern="1200">
                          <a:effectLst/>
                          <a:latin typeface="Century Gothic" panose="020B050202020202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it-IT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003" marR="4000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400" b="1" kern="100" dirty="0"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it-IT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003" marR="4000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400" kern="100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ultimato</a:t>
                      </a:r>
                      <a:endParaRPr lang="it-IT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003" marR="4000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48138932"/>
                  </a:ext>
                </a:extLst>
              </a:tr>
              <a:tr h="412521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400" b="1" kern="10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Illuminazione pubblica e servizi smart</a:t>
                      </a:r>
                      <a:endParaRPr lang="it-IT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003" marR="400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400" b="1" kern="10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1,50 mln€</a:t>
                      </a:r>
                      <a:endParaRPr lang="it-IT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003" marR="4000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400" kern="100"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it-IT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003" marR="4000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400" b="1" kern="100"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it-IT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003" marR="4000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400" b="1" kern="100" dirty="0"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it-IT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003" marR="4000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400" kern="100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ultimata</a:t>
                      </a:r>
                      <a:endParaRPr lang="it-IT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003" marR="4000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174097"/>
                  </a:ext>
                </a:extLst>
              </a:tr>
              <a:tr h="412521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400" kern="10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Avvio e rafforzamento </a:t>
                      </a:r>
                      <a:r>
                        <a:rPr lang="it-IT" sz="1400" b="1" kern="10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imprese sociali</a:t>
                      </a:r>
                      <a:endParaRPr lang="it-IT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003" marR="400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400" b="1" kern="10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1,2 mln€</a:t>
                      </a:r>
                      <a:endParaRPr lang="it-IT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003" marR="4000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400" kern="100"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it-IT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003" marR="4000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400" b="1" kern="100"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it-IT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003" marR="4000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400" b="1" kern="100" dirty="0"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it-IT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003" marR="4000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400" kern="100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ultimata</a:t>
                      </a:r>
                      <a:endParaRPr lang="it-IT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003" marR="4000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88731343"/>
                  </a:ext>
                </a:extLst>
              </a:tr>
              <a:tr h="624378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400" kern="1200">
                          <a:solidFill>
                            <a:srgbClr val="292934"/>
                          </a:solidFill>
                          <a:effectLst/>
                          <a:latin typeface="Century Gothic" panose="020B050202020202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­Attività di </a:t>
                      </a:r>
                      <a:r>
                        <a:rPr lang="it-IT" sz="1400" b="1" kern="1200">
                          <a:solidFill>
                            <a:srgbClr val="292934"/>
                          </a:solidFill>
                          <a:effectLst/>
                          <a:latin typeface="Century Gothic" panose="020B050202020202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sostegno a persone </a:t>
                      </a:r>
                      <a:r>
                        <a:rPr lang="it-IT" sz="1400" kern="1200">
                          <a:solidFill>
                            <a:srgbClr val="292934"/>
                          </a:solidFill>
                          <a:effectLst/>
                          <a:latin typeface="Century Gothic" panose="020B050202020202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in condizione di temporanea difficoltà e laboratorio sociale </a:t>
                      </a:r>
                      <a:endParaRPr lang="it-IT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003" marR="400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400" kern="100" dirty="0"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it-IT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003" marR="4000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400" b="1" kern="1200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1,95 mln€</a:t>
                      </a:r>
                      <a:endParaRPr lang="it-IT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003" marR="4000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400" b="1" kern="100"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it-IT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003" marR="4000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400" b="1" kern="100" dirty="0"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it-IT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003" marR="4000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400" kern="100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ultimata</a:t>
                      </a:r>
                      <a:endParaRPr lang="it-IT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003" marR="4000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8304145"/>
                  </a:ext>
                </a:extLst>
              </a:tr>
              <a:tr h="465795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400" kern="100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Interventi su </a:t>
                      </a:r>
                      <a:r>
                        <a:rPr lang="it-IT" sz="1400" b="1" kern="100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spazi pubblici</a:t>
                      </a:r>
                      <a:r>
                        <a:rPr lang="it-IT" sz="1400" kern="100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(risorse proprie comune Milano)</a:t>
                      </a:r>
                      <a:endParaRPr lang="it-IT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003" marR="400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400" kern="100"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it-IT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003" marR="4000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400" kern="100"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it-IT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003" marR="4000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400" b="1" kern="100"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it-IT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003" marR="4000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400" b="1" kern="10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25,00 mln€</a:t>
                      </a:r>
                      <a:endParaRPr lang="it-IT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003" marR="4000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400" kern="100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ultimata</a:t>
                      </a:r>
                      <a:endParaRPr lang="it-IT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003" marR="4000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79007324"/>
                  </a:ext>
                </a:extLst>
              </a:tr>
              <a:tr h="2009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400" b="1" kern="100" dirty="0"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t o t a l e </a:t>
                      </a:r>
                      <a:endParaRPr lang="it-IT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003" marR="400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400" b="1" kern="100">
                          <a:solidFill>
                            <a:srgbClr val="C00000"/>
                          </a:solidFill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50,81 mln€</a:t>
                      </a:r>
                      <a:endParaRPr lang="it-IT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003" marR="4000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400" b="1" kern="100">
                          <a:solidFill>
                            <a:srgbClr val="C00000"/>
                          </a:solidFill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1,95 mln€</a:t>
                      </a:r>
                      <a:endParaRPr lang="it-IT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003" marR="4000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400" b="1" kern="100">
                          <a:solidFill>
                            <a:srgbClr val="C00000"/>
                          </a:solidFill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45,05 mln€</a:t>
                      </a:r>
                      <a:endParaRPr lang="it-IT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003" marR="4000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400" b="1" kern="100"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25,00 mln€</a:t>
                      </a:r>
                      <a:endParaRPr lang="it-IT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003" marR="4000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400" kern="100" dirty="0"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it-IT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003" marR="4000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50160255"/>
                  </a:ext>
                </a:extLst>
              </a:tr>
              <a:tr h="27598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400" b="1" kern="100" dirty="0"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T O T A L E    C O M P L E S </a:t>
                      </a:r>
                      <a:r>
                        <a:rPr lang="it-IT" sz="1400" b="1" kern="100" dirty="0" err="1"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</a:t>
                      </a:r>
                      <a:r>
                        <a:rPr lang="it-IT" sz="1400" b="1" kern="100" dirty="0"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I V O </a:t>
                      </a:r>
                      <a:endParaRPr lang="it-IT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003" marR="4000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600" b="1" kern="100" dirty="0"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122,1 Mln€</a:t>
                      </a:r>
                      <a:endParaRPr lang="it-IT" sz="16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003" marR="4000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400" kern="100" dirty="0"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it-IT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003" marR="400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0637405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400533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magin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6125" y="605949"/>
            <a:ext cx="8627478" cy="5325110"/>
          </a:xfrm>
          <a:prstGeom prst="rect">
            <a:avLst/>
          </a:prstGeom>
          <a:ln w="38100">
            <a:solidFill>
              <a:schemeClr val="bg1"/>
            </a:solidFill>
          </a:ln>
        </p:spPr>
      </p:pic>
      <p:sp>
        <p:nvSpPr>
          <p:cNvPr id="4" name="Segnaposto numero diapositiva 3"/>
          <p:cNvSpPr>
            <a:spLocks noGrp="1"/>
          </p:cNvSpPr>
          <p:nvPr>
            <p:ph type="sldNum" sz="quarter" idx="4294967295"/>
          </p:nvPr>
        </p:nvSpPr>
        <p:spPr>
          <a:xfrm>
            <a:off x="7010400" y="6575425"/>
            <a:ext cx="2133600" cy="136525"/>
          </a:xfrm>
        </p:spPr>
        <p:txBody>
          <a:bodyPr/>
          <a:lstStyle/>
          <a:p>
            <a:fld id="{7C10DAF5-77F7-1749-8272-35FA24C5A786}" type="slidenum">
              <a:rPr lang="it-IT" smtClean="0">
                <a:solidFill>
                  <a:srgbClr val="292934">
                    <a:tint val="75000"/>
                  </a:srgbClr>
                </a:solidFill>
              </a:rPr>
              <a:pPr/>
              <a:t>4</a:t>
            </a:fld>
            <a:endParaRPr lang="it-IT" dirty="0">
              <a:solidFill>
                <a:srgbClr val="292934">
                  <a:tint val="75000"/>
                </a:srgbClr>
              </a:solidFill>
            </a:endParaRPr>
          </a:p>
        </p:txBody>
      </p:sp>
      <p:pic>
        <p:nvPicPr>
          <p:cNvPr id="10" name="Immagin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111" y="6648257"/>
            <a:ext cx="2936038" cy="138663"/>
          </a:xfrm>
          <a:prstGeom prst="rect">
            <a:avLst/>
          </a:prstGeom>
        </p:spPr>
      </p:pic>
      <p:sp>
        <p:nvSpPr>
          <p:cNvPr id="2" name="Rettangolo 1"/>
          <p:cNvSpPr/>
          <p:nvPr/>
        </p:nvSpPr>
        <p:spPr>
          <a:xfrm>
            <a:off x="303111" y="260648"/>
            <a:ext cx="8573692" cy="6315601"/>
          </a:xfrm>
          <a:prstGeom prst="rect">
            <a:avLst/>
          </a:prstGeom>
          <a:noFill/>
          <a:ln w="6350"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>
              <a:solidFill>
                <a:srgbClr val="FFFFFF"/>
              </a:solidFill>
            </a:endParaRPr>
          </a:p>
        </p:txBody>
      </p:sp>
      <p:pic>
        <p:nvPicPr>
          <p:cNvPr id="8" name="Immagine 1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7"/>
          <a:stretch>
            <a:fillRect/>
          </a:stretch>
        </p:blipFill>
        <p:spPr bwMode="auto">
          <a:xfrm>
            <a:off x="5210200" y="6303385"/>
            <a:ext cx="3600400" cy="3931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ttangolo 8"/>
          <p:cNvSpPr/>
          <p:nvPr/>
        </p:nvSpPr>
        <p:spPr>
          <a:xfrm rot="273728">
            <a:off x="3261357" y="1826529"/>
            <a:ext cx="401217" cy="635743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12" name="Rettangolo 11"/>
          <p:cNvSpPr/>
          <p:nvPr/>
        </p:nvSpPr>
        <p:spPr>
          <a:xfrm rot="283038">
            <a:off x="3130560" y="2599386"/>
            <a:ext cx="534543" cy="1656184"/>
          </a:xfrm>
          <a:prstGeom prst="rect">
            <a:avLst/>
          </a:prstGeom>
          <a:noFill/>
          <a:ln w="38100">
            <a:solidFill>
              <a:srgbClr val="FFCC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13" name="Rettangolo 12"/>
          <p:cNvSpPr/>
          <p:nvPr/>
        </p:nvSpPr>
        <p:spPr>
          <a:xfrm>
            <a:off x="5638829" y="3526631"/>
            <a:ext cx="1800200" cy="1229990"/>
          </a:xfrm>
          <a:prstGeom prst="rect">
            <a:avLst/>
          </a:prstGeom>
          <a:noFill/>
          <a:ln w="38100">
            <a:solidFill>
              <a:srgbClr val="FFCC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14" name="Rettangolo 13"/>
          <p:cNvSpPr/>
          <p:nvPr/>
        </p:nvSpPr>
        <p:spPr>
          <a:xfrm>
            <a:off x="7812360" y="1988840"/>
            <a:ext cx="576064" cy="1478748"/>
          </a:xfrm>
          <a:prstGeom prst="rect">
            <a:avLst/>
          </a:prstGeom>
          <a:noFill/>
          <a:ln>
            <a:solidFill>
              <a:srgbClr val="FFCC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15" name="CasellaDiTesto 14"/>
          <p:cNvSpPr txBox="1"/>
          <p:nvPr/>
        </p:nvSpPr>
        <p:spPr>
          <a:xfrm>
            <a:off x="5796136" y="4052329"/>
            <a:ext cx="15121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200" b="1" dirty="0"/>
              <a:t>BONIFICA AMIANTO</a:t>
            </a:r>
          </a:p>
        </p:txBody>
      </p:sp>
      <p:sp>
        <p:nvSpPr>
          <p:cNvPr id="16" name="CasellaDiTesto 15"/>
          <p:cNvSpPr txBox="1"/>
          <p:nvPr/>
        </p:nvSpPr>
        <p:spPr>
          <a:xfrm>
            <a:off x="2811882" y="3218764"/>
            <a:ext cx="148561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200" b="1" dirty="0"/>
              <a:t>BONIFICA AMIANTO</a:t>
            </a:r>
          </a:p>
        </p:txBody>
      </p:sp>
      <p:sp>
        <p:nvSpPr>
          <p:cNvPr id="17" name="CasellaDiTesto 16"/>
          <p:cNvSpPr txBox="1"/>
          <p:nvPr/>
        </p:nvSpPr>
        <p:spPr>
          <a:xfrm>
            <a:off x="7498234" y="2724938"/>
            <a:ext cx="15121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200" b="1" dirty="0"/>
              <a:t>BONIFICA AMIANTO</a:t>
            </a:r>
          </a:p>
        </p:txBody>
      </p:sp>
      <p:sp>
        <p:nvSpPr>
          <p:cNvPr id="18" name="CasellaDiTesto 17"/>
          <p:cNvSpPr txBox="1"/>
          <p:nvPr/>
        </p:nvSpPr>
        <p:spPr>
          <a:xfrm>
            <a:off x="2306283" y="2084303"/>
            <a:ext cx="15121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200" b="1" dirty="0"/>
              <a:t>BONIFICA AMIANTO</a:t>
            </a:r>
          </a:p>
        </p:txBody>
      </p:sp>
      <p:cxnSp>
        <p:nvCxnSpPr>
          <p:cNvPr id="23" name="Connettore 1 22"/>
          <p:cNvCxnSpPr/>
          <p:nvPr/>
        </p:nvCxnSpPr>
        <p:spPr>
          <a:xfrm flipH="1">
            <a:off x="5342159" y="1603041"/>
            <a:ext cx="1637359" cy="1350526"/>
          </a:xfrm>
          <a:prstGeom prst="line">
            <a:avLst/>
          </a:prstGeom>
          <a:ln w="28575">
            <a:solidFill>
              <a:srgbClr val="FFCC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Connettore 1 26"/>
          <p:cNvCxnSpPr/>
          <p:nvPr/>
        </p:nvCxnSpPr>
        <p:spPr>
          <a:xfrm>
            <a:off x="5331195" y="2953567"/>
            <a:ext cx="0" cy="223506"/>
          </a:xfrm>
          <a:prstGeom prst="line">
            <a:avLst/>
          </a:prstGeom>
          <a:ln w="28575">
            <a:solidFill>
              <a:srgbClr val="FFCC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Connettore 1 28"/>
          <p:cNvCxnSpPr/>
          <p:nvPr/>
        </p:nvCxnSpPr>
        <p:spPr>
          <a:xfrm>
            <a:off x="5342159" y="3138355"/>
            <a:ext cx="309961" cy="329233"/>
          </a:xfrm>
          <a:prstGeom prst="line">
            <a:avLst/>
          </a:prstGeom>
          <a:ln w="28575">
            <a:solidFill>
              <a:srgbClr val="FFCC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Connettore 1 30"/>
          <p:cNvCxnSpPr/>
          <p:nvPr/>
        </p:nvCxnSpPr>
        <p:spPr>
          <a:xfrm>
            <a:off x="5645322" y="3452701"/>
            <a:ext cx="503751" cy="0"/>
          </a:xfrm>
          <a:prstGeom prst="line">
            <a:avLst/>
          </a:prstGeom>
          <a:ln w="28575">
            <a:solidFill>
              <a:srgbClr val="FFCC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Connettore 1 32"/>
          <p:cNvCxnSpPr/>
          <p:nvPr/>
        </p:nvCxnSpPr>
        <p:spPr>
          <a:xfrm flipV="1">
            <a:off x="6160838" y="2953567"/>
            <a:ext cx="0" cy="461787"/>
          </a:xfrm>
          <a:prstGeom prst="line">
            <a:avLst/>
          </a:prstGeom>
          <a:ln w="28575">
            <a:solidFill>
              <a:srgbClr val="FFCC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Connettore 1 34"/>
          <p:cNvCxnSpPr/>
          <p:nvPr/>
        </p:nvCxnSpPr>
        <p:spPr>
          <a:xfrm flipV="1">
            <a:off x="6160838" y="2247389"/>
            <a:ext cx="818680" cy="706178"/>
          </a:xfrm>
          <a:prstGeom prst="line">
            <a:avLst/>
          </a:prstGeom>
          <a:ln w="38100">
            <a:solidFill>
              <a:srgbClr val="FFCC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Connettore 1 36"/>
          <p:cNvCxnSpPr/>
          <p:nvPr/>
        </p:nvCxnSpPr>
        <p:spPr>
          <a:xfrm>
            <a:off x="6979518" y="1603041"/>
            <a:ext cx="99690" cy="146223"/>
          </a:xfrm>
          <a:prstGeom prst="line">
            <a:avLst/>
          </a:prstGeom>
          <a:ln w="38100">
            <a:solidFill>
              <a:srgbClr val="FFCC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Connettore 1 38"/>
          <p:cNvCxnSpPr/>
          <p:nvPr/>
        </p:nvCxnSpPr>
        <p:spPr>
          <a:xfrm flipH="1">
            <a:off x="6959894" y="1759239"/>
            <a:ext cx="103377" cy="519065"/>
          </a:xfrm>
          <a:prstGeom prst="line">
            <a:avLst/>
          </a:prstGeom>
          <a:ln w="38100">
            <a:solidFill>
              <a:srgbClr val="FFCC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1" name="Immagine 5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93379" y="4790775"/>
            <a:ext cx="2249624" cy="1768432"/>
          </a:xfrm>
          <a:prstGeom prst="rect">
            <a:avLst/>
          </a:prstGeom>
        </p:spPr>
      </p:pic>
      <p:sp>
        <p:nvSpPr>
          <p:cNvPr id="55" name="CasellaDiTesto 54"/>
          <p:cNvSpPr txBox="1"/>
          <p:nvPr/>
        </p:nvSpPr>
        <p:spPr>
          <a:xfrm>
            <a:off x="5630154" y="2379254"/>
            <a:ext cx="15121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200" b="1" dirty="0"/>
              <a:t>BONIFICA AMIANTO</a:t>
            </a:r>
          </a:p>
        </p:txBody>
      </p:sp>
      <p:pic>
        <p:nvPicPr>
          <p:cNvPr id="7" name="Immagine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891449" y="5074972"/>
            <a:ext cx="2833710" cy="948045"/>
          </a:xfrm>
          <a:prstGeom prst="rect">
            <a:avLst/>
          </a:prstGeom>
        </p:spPr>
      </p:pic>
      <p:sp>
        <p:nvSpPr>
          <p:cNvPr id="19" name="Rettangolo 18"/>
          <p:cNvSpPr/>
          <p:nvPr/>
        </p:nvSpPr>
        <p:spPr>
          <a:xfrm>
            <a:off x="510178" y="4386864"/>
            <a:ext cx="1872208" cy="17363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20" name="Freccia in giù 19"/>
          <p:cNvSpPr/>
          <p:nvPr/>
        </p:nvSpPr>
        <p:spPr>
          <a:xfrm rot="3810278" flipV="1">
            <a:off x="2752480" y="4181344"/>
            <a:ext cx="127941" cy="1361705"/>
          </a:xfrm>
          <a:prstGeom prst="downArrow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rgbClr val="C9B9A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21" name="CasellaDiTesto 20"/>
          <p:cNvSpPr txBox="1"/>
          <p:nvPr/>
        </p:nvSpPr>
        <p:spPr>
          <a:xfrm>
            <a:off x="426053" y="4817750"/>
            <a:ext cx="190230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100" dirty="0"/>
              <a:t>Via Giambellino 150 spazi per hub di comunità  in uno dei nuovi fabbricati con accesso indipendente a piano terra </a:t>
            </a:r>
          </a:p>
        </p:txBody>
      </p:sp>
      <p:cxnSp>
        <p:nvCxnSpPr>
          <p:cNvPr id="32" name="Connettore 1 31"/>
          <p:cNvCxnSpPr/>
          <p:nvPr/>
        </p:nvCxnSpPr>
        <p:spPr>
          <a:xfrm>
            <a:off x="3840386" y="2645308"/>
            <a:ext cx="638162" cy="35933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Connettore 1 35"/>
          <p:cNvCxnSpPr/>
          <p:nvPr/>
        </p:nvCxnSpPr>
        <p:spPr>
          <a:xfrm flipH="1">
            <a:off x="4401342" y="2684040"/>
            <a:ext cx="79051" cy="673224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Connettore 1 41"/>
          <p:cNvCxnSpPr/>
          <p:nvPr/>
        </p:nvCxnSpPr>
        <p:spPr>
          <a:xfrm>
            <a:off x="3728589" y="3789040"/>
            <a:ext cx="70381" cy="118248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CasellaDiTesto 45"/>
          <p:cNvSpPr txBox="1"/>
          <p:nvPr/>
        </p:nvSpPr>
        <p:spPr>
          <a:xfrm>
            <a:off x="795947" y="5761083"/>
            <a:ext cx="167056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100" dirty="0"/>
              <a:t>Recupero alloggi sfitti</a:t>
            </a:r>
          </a:p>
        </p:txBody>
      </p:sp>
      <p:cxnSp>
        <p:nvCxnSpPr>
          <p:cNvPr id="44" name="Connettore 1 43"/>
          <p:cNvCxnSpPr/>
          <p:nvPr/>
        </p:nvCxnSpPr>
        <p:spPr>
          <a:xfrm flipH="1">
            <a:off x="3805763" y="3345140"/>
            <a:ext cx="611563" cy="524529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ettangolo 2">
            <a:extLst>
              <a:ext uri="{FF2B5EF4-FFF2-40B4-BE49-F238E27FC236}">
                <a16:creationId xmlns:a16="http://schemas.microsoft.com/office/drawing/2014/main" id="{26637D4B-BC8C-483C-8360-1D595B25CBCE}"/>
              </a:ext>
            </a:extLst>
          </p:cNvPr>
          <p:cNvSpPr/>
          <p:nvPr/>
        </p:nvSpPr>
        <p:spPr>
          <a:xfrm>
            <a:off x="418841" y="619461"/>
            <a:ext cx="1745641" cy="1369379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49" name="Rettangolo 48">
            <a:extLst>
              <a:ext uri="{FF2B5EF4-FFF2-40B4-BE49-F238E27FC236}">
                <a16:creationId xmlns:a16="http://schemas.microsoft.com/office/drawing/2014/main" id="{F44A0553-AE29-4BDB-A0DB-14B26C7BDD4A}"/>
              </a:ext>
            </a:extLst>
          </p:cNvPr>
          <p:cNvSpPr/>
          <p:nvPr/>
        </p:nvSpPr>
        <p:spPr>
          <a:xfrm>
            <a:off x="303111" y="242300"/>
            <a:ext cx="8573692" cy="6315601"/>
          </a:xfrm>
          <a:prstGeom prst="rect">
            <a:avLst/>
          </a:prstGeom>
          <a:noFill/>
          <a:ln w="6350"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>
              <a:solidFill>
                <a:srgbClr val="FFFFFF"/>
              </a:solidFill>
            </a:endParaRPr>
          </a:p>
        </p:txBody>
      </p:sp>
      <p:sp>
        <p:nvSpPr>
          <p:cNvPr id="30" name="Rettangolo 29">
            <a:extLst>
              <a:ext uri="{FF2B5EF4-FFF2-40B4-BE49-F238E27FC236}">
                <a16:creationId xmlns:a16="http://schemas.microsoft.com/office/drawing/2014/main" id="{D3ED5B7E-7054-49FC-A106-F1902E637705}"/>
              </a:ext>
            </a:extLst>
          </p:cNvPr>
          <p:cNvSpPr/>
          <p:nvPr/>
        </p:nvSpPr>
        <p:spPr>
          <a:xfrm>
            <a:off x="510178" y="3096023"/>
            <a:ext cx="986312" cy="2612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4" name="Connettore 33">
            <a:extLst>
              <a:ext uri="{FF2B5EF4-FFF2-40B4-BE49-F238E27FC236}">
                <a16:creationId xmlns:a16="http://schemas.microsoft.com/office/drawing/2014/main" id="{2FA62DCE-664C-4EDC-AF18-0A11206BA7AC}"/>
              </a:ext>
            </a:extLst>
          </p:cNvPr>
          <p:cNvSpPr/>
          <p:nvPr/>
        </p:nvSpPr>
        <p:spPr>
          <a:xfrm>
            <a:off x="4174959" y="3163720"/>
            <a:ext cx="45719" cy="45719"/>
          </a:xfrm>
          <a:prstGeom prst="flowChartConnector">
            <a:avLst/>
          </a:prstGeom>
          <a:solidFill>
            <a:srgbClr val="336699"/>
          </a:solidFill>
          <a:ln>
            <a:solidFill>
              <a:srgbClr val="0066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50" name="Connettore 49">
            <a:extLst>
              <a:ext uri="{FF2B5EF4-FFF2-40B4-BE49-F238E27FC236}">
                <a16:creationId xmlns:a16="http://schemas.microsoft.com/office/drawing/2014/main" id="{D5B4B65D-BCC5-4C89-87F6-578FA9FCF940}"/>
              </a:ext>
            </a:extLst>
          </p:cNvPr>
          <p:cNvSpPr/>
          <p:nvPr/>
        </p:nvSpPr>
        <p:spPr>
          <a:xfrm>
            <a:off x="4701900" y="2327911"/>
            <a:ext cx="45719" cy="45719"/>
          </a:xfrm>
          <a:prstGeom prst="flowChartConnector">
            <a:avLst/>
          </a:prstGeom>
          <a:solidFill>
            <a:srgbClr val="336699"/>
          </a:solidFill>
          <a:ln>
            <a:solidFill>
              <a:srgbClr val="0066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56" name="Connettore 55">
            <a:extLst>
              <a:ext uri="{FF2B5EF4-FFF2-40B4-BE49-F238E27FC236}">
                <a16:creationId xmlns:a16="http://schemas.microsoft.com/office/drawing/2014/main" id="{6E5BAFFE-DFC0-4053-BCEB-B20B6C39CB16}"/>
              </a:ext>
            </a:extLst>
          </p:cNvPr>
          <p:cNvSpPr/>
          <p:nvPr/>
        </p:nvSpPr>
        <p:spPr>
          <a:xfrm>
            <a:off x="4339351" y="2774704"/>
            <a:ext cx="45719" cy="45719"/>
          </a:xfrm>
          <a:prstGeom prst="flowChartConnector">
            <a:avLst/>
          </a:prstGeom>
          <a:solidFill>
            <a:srgbClr val="336699"/>
          </a:solidFill>
          <a:ln>
            <a:solidFill>
              <a:srgbClr val="0066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57" name="Connettore 56">
            <a:extLst>
              <a:ext uri="{FF2B5EF4-FFF2-40B4-BE49-F238E27FC236}">
                <a16:creationId xmlns:a16="http://schemas.microsoft.com/office/drawing/2014/main" id="{5D4AAC5E-02E4-4B72-9311-904E207C33B8}"/>
              </a:ext>
            </a:extLst>
          </p:cNvPr>
          <p:cNvSpPr/>
          <p:nvPr/>
        </p:nvSpPr>
        <p:spPr>
          <a:xfrm>
            <a:off x="4432938" y="1660591"/>
            <a:ext cx="45719" cy="45719"/>
          </a:xfrm>
          <a:prstGeom prst="flowChartConnector">
            <a:avLst/>
          </a:prstGeom>
          <a:solidFill>
            <a:srgbClr val="336699"/>
          </a:solidFill>
          <a:ln>
            <a:solidFill>
              <a:srgbClr val="0066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58" name="Connettore 57">
            <a:extLst>
              <a:ext uri="{FF2B5EF4-FFF2-40B4-BE49-F238E27FC236}">
                <a16:creationId xmlns:a16="http://schemas.microsoft.com/office/drawing/2014/main" id="{0519E1C9-EE6C-41F0-8A0E-FA33BCE2BCB0}"/>
              </a:ext>
            </a:extLst>
          </p:cNvPr>
          <p:cNvSpPr/>
          <p:nvPr/>
        </p:nvSpPr>
        <p:spPr>
          <a:xfrm>
            <a:off x="4197819" y="2866098"/>
            <a:ext cx="45719" cy="45719"/>
          </a:xfrm>
          <a:prstGeom prst="flowChartConnector">
            <a:avLst/>
          </a:prstGeom>
          <a:solidFill>
            <a:srgbClr val="336699"/>
          </a:solidFill>
          <a:ln>
            <a:solidFill>
              <a:srgbClr val="0066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59" name="Connettore 58">
            <a:extLst>
              <a:ext uri="{FF2B5EF4-FFF2-40B4-BE49-F238E27FC236}">
                <a16:creationId xmlns:a16="http://schemas.microsoft.com/office/drawing/2014/main" id="{7ADA910E-3B81-426A-9C35-7379DA8AD132}"/>
              </a:ext>
            </a:extLst>
          </p:cNvPr>
          <p:cNvSpPr/>
          <p:nvPr/>
        </p:nvSpPr>
        <p:spPr>
          <a:xfrm rot="20210524">
            <a:off x="4920143" y="3512035"/>
            <a:ext cx="45719" cy="45719"/>
          </a:xfrm>
          <a:prstGeom prst="flowChartConnector">
            <a:avLst/>
          </a:prstGeom>
          <a:solidFill>
            <a:srgbClr val="336699"/>
          </a:solidFill>
          <a:ln>
            <a:solidFill>
              <a:srgbClr val="0066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0" name="Connettore 59">
            <a:extLst>
              <a:ext uri="{FF2B5EF4-FFF2-40B4-BE49-F238E27FC236}">
                <a16:creationId xmlns:a16="http://schemas.microsoft.com/office/drawing/2014/main" id="{9E2EBC03-A1F8-4D32-81D8-5AF5752EE75C}"/>
              </a:ext>
            </a:extLst>
          </p:cNvPr>
          <p:cNvSpPr/>
          <p:nvPr/>
        </p:nvSpPr>
        <p:spPr>
          <a:xfrm>
            <a:off x="4373000" y="2318331"/>
            <a:ext cx="45719" cy="45719"/>
          </a:xfrm>
          <a:prstGeom prst="flowChartConnector">
            <a:avLst/>
          </a:prstGeom>
          <a:solidFill>
            <a:srgbClr val="336699"/>
          </a:solidFill>
          <a:ln>
            <a:solidFill>
              <a:srgbClr val="0066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1" name="Connettore 60">
            <a:extLst>
              <a:ext uri="{FF2B5EF4-FFF2-40B4-BE49-F238E27FC236}">
                <a16:creationId xmlns:a16="http://schemas.microsoft.com/office/drawing/2014/main" id="{5B7F1202-950D-4C40-9692-2A0521956BDD}"/>
              </a:ext>
            </a:extLst>
          </p:cNvPr>
          <p:cNvSpPr/>
          <p:nvPr/>
        </p:nvSpPr>
        <p:spPr>
          <a:xfrm>
            <a:off x="4589957" y="1571663"/>
            <a:ext cx="45719" cy="45719"/>
          </a:xfrm>
          <a:prstGeom prst="flowChartConnector">
            <a:avLst/>
          </a:prstGeom>
          <a:solidFill>
            <a:srgbClr val="336699"/>
          </a:solidFill>
          <a:ln>
            <a:solidFill>
              <a:srgbClr val="0066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2" name="Connettore 61">
            <a:extLst>
              <a:ext uri="{FF2B5EF4-FFF2-40B4-BE49-F238E27FC236}">
                <a16:creationId xmlns:a16="http://schemas.microsoft.com/office/drawing/2014/main" id="{92F525B0-2D40-400C-AB12-53308F8DA36F}"/>
              </a:ext>
            </a:extLst>
          </p:cNvPr>
          <p:cNvSpPr/>
          <p:nvPr/>
        </p:nvSpPr>
        <p:spPr>
          <a:xfrm>
            <a:off x="4548988" y="2201670"/>
            <a:ext cx="45719" cy="45719"/>
          </a:xfrm>
          <a:prstGeom prst="flowChartConnector">
            <a:avLst/>
          </a:prstGeom>
          <a:solidFill>
            <a:srgbClr val="336699"/>
          </a:solidFill>
          <a:ln>
            <a:solidFill>
              <a:srgbClr val="0066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3" name="Connettore 62">
            <a:extLst>
              <a:ext uri="{FF2B5EF4-FFF2-40B4-BE49-F238E27FC236}">
                <a16:creationId xmlns:a16="http://schemas.microsoft.com/office/drawing/2014/main" id="{01835054-559C-402A-B673-7C0E7F6106B1}"/>
              </a:ext>
            </a:extLst>
          </p:cNvPr>
          <p:cNvSpPr/>
          <p:nvPr/>
        </p:nvSpPr>
        <p:spPr>
          <a:xfrm>
            <a:off x="3909618" y="2866520"/>
            <a:ext cx="45719" cy="45719"/>
          </a:xfrm>
          <a:prstGeom prst="flowChartConnector">
            <a:avLst/>
          </a:prstGeom>
          <a:solidFill>
            <a:srgbClr val="336699"/>
          </a:solidFill>
          <a:ln>
            <a:solidFill>
              <a:srgbClr val="0066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4" name="Connettore 63">
            <a:extLst>
              <a:ext uri="{FF2B5EF4-FFF2-40B4-BE49-F238E27FC236}">
                <a16:creationId xmlns:a16="http://schemas.microsoft.com/office/drawing/2014/main" id="{71EBDE5E-A373-4843-8137-0AE6AF5385F3}"/>
              </a:ext>
            </a:extLst>
          </p:cNvPr>
          <p:cNvSpPr/>
          <p:nvPr/>
        </p:nvSpPr>
        <p:spPr>
          <a:xfrm>
            <a:off x="5024016" y="4370647"/>
            <a:ext cx="45719" cy="45719"/>
          </a:xfrm>
          <a:prstGeom prst="flowChartConnector">
            <a:avLst/>
          </a:prstGeom>
          <a:solidFill>
            <a:srgbClr val="336699"/>
          </a:solidFill>
          <a:ln>
            <a:solidFill>
              <a:srgbClr val="0066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5" name="Connettore 64">
            <a:extLst>
              <a:ext uri="{FF2B5EF4-FFF2-40B4-BE49-F238E27FC236}">
                <a16:creationId xmlns:a16="http://schemas.microsoft.com/office/drawing/2014/main" id="{74A8513A-F502-42AD-A3EB-3855342A1810}"/>
              </a:ext>
            </a:extLst>
          </p:cNvPr>
          <p:cNvSpPr/>
          <p:nvPr/>
        </p:nvSpPr>
        <p:spPr>
          <a:xfrm>
            <a:off x="5140208" y="3239781"/>
            <a:ext cx="45719" cy="45719"/>
          </a:xfrm>
          <a:prstGeom prst="flowChartConnector">
            <a:avLst/>
          </a:prstGeom>
          <a:solidFill>
            <a:srgbClr val="336699"/>
          </a:solidFill>
          <a:ln>
            <a:solidFill>
              <a:srgbClr val="0066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6" name="Connettore 65">
            <a:extLst>
              <a:ext uri="{FF2B5EF4-FFF2-40B4-BE49-F238E27FC236}">
                <a16:creationId xmlns:a16="http://schemas.microsoft.com/office/drawing/2014/main" id="{93FDA5B1-16B2-4E05-B789-3BCFA00C1365}"/>
              </a:ext>
            </a:extLst>
          </p:cNvPr>
          <p:cNvSpPr/>
          <p:nvPr/>
        </p:nvSpPr>
        <p:spPr>
          <a:xfrm>
            <a:off x="5007877" y="2289453"/>
            <a:ext cx="45719" cy="45719"/>
          </a:xfrm>
          <a:prstGeom prst="flowChartConnector">
            <a:avLst/>
          </a:prstGeom>
          <a:solidFill>
            <a:srgbClr val="336699"/>
          </a:solidFill>
          <a:ln>
            <a:solidFill>
              <a:srgbClr val="0066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7" name="Connettore 66">
            <a:extLst>
              <a:ext uri="{FF2B5EF4-FFF2-40B4-BE49-F238E27FC236}">
                <a16:creationId xmlns:a16="http://schemas.microsoft.com/office/drawing/2014/main" id="{23BBBF28-8341-4A42-B2A6-49A196DE8BD2}"/>
              </a:ext>
            </a:extLst>
          </p:cNvPr>
          <p:cNvSpPr/>
          <p:nvPr/>
        </p:nvSpPr>
        <p:spPr>
          <a:xfrm>
            <a:off x="3875609" y="3519183"/>
            <a:ext cx="45719" cy="45719"/>
          </a:xfrm>
          <a:prstGeom prst="flowChartConnector">
            <a:avLst/>
          </a:prstGeom>
          <a:solidFill>
            <a:srgbClr val="336699"/>
          </a:solidFill>
          <a:ln>
            <a:solidFill>
              <a:srgbClr val="0066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8" name="Connettore 67">
            <a:extLst>
              <a:ext uri="{FF2B5EF4-FFF2-40B4-BE49-F238E27FC236}">
                <a16:creationId xmlns:a16="http://schemas.microsoft.com/office/drawing/2014/main" id="{B9954652-D612-4585-9C5C-83EFEFFD9B52}"/>
              </a:ext>
            </a:extLst>
          </p:cNvPr>
          <p:cNvSpPr/>
          <p:nvPr/>
        </p:nvSpPr>
        <p:spPr>
          <a:xfrm rot="21225317">
            <a:off x="5027706" y="4548038"/>
            <a:ext cx="45719" cy="45719"/>
          </a:xfrm>
          <a:prstGeom prst="flowChartConnector">
            <a:avLst/>
          </a:prstGeom>
          <a:solidFill>
            <a:srgbClr val="336699"/>
          </a:solidFill>
          <a:ln>
            <a:solidFill>
              <a:srgbClr val="0066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9" name="Connettore 68">
            <a:extLst>
              <a:ext uri="{FF2B5EF4-FFF2-40B4-BE49-F238E27FC236}">
                <a16:creationId xmlns:a16="http://schemas.microsoft.com/office/drawing/2014/main" id="{C6A53295-A1FE-4A10-89BB-598D2E6D9BFE}"/>
              </a:ext>
            </a:extLst>
          </p:cNvPr>
          <p:cNvSpPr/>
          <p:nvPr/>
        </p:nvSpPr>
        <p:spPr>
          <a:xfrm>
            <a:off x="4310850" y="3249015"/>
            <a:ext cx="45719" cy="45719"/>
          </a:xfrm>
          <a:prstGeom prst="flowChartConnector">
            <a:avLst/>
          </a:prstGeom>
          <a:solidFill>
            <a:srgbClr val="336699"/>
          </a:solidFill>
          <a:ln>
            <a:solidFill>
              <a:srgbClr val="0066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70" name="Connettore 69">
            <a:extLst>
              <a:ext uri="{FF2B5EF4-FFF2-40B4-BE49-F238E27FC236}">
                <a16:creationId xmlns:a16="http://schemas.microsoft.com/office/drawing/2014/main" id="{DAAA9474-32FD-4982-9E35-3615FB1C0A1B}"/>
              </a:ext>
            </a:extLst>
          </p:cNvPr>
          <p:cNvSpPr/>
          <p:nvPr/>
        </p:nvSpPr>
        <p:spPr>
          <a:xfrm>
            <a:off x="5027707" y="4216103"/>
            <a:ext cx="45719" cy="45719"/>
          </a:xfrm>
          <a:prstGeom prst="flowChartConnector">
            <a:avLst/>
          </a:prstGeom>
          <a:solidFill>
            <a:srgbClr val="336699"/>
          </a:solidFill>
          <a:ln>
            <a:solidFill>
              <a:srgbClr val="0066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71" name="Connettore 70">
            <a:extLst>
              <a:ext uri="{FF2B5EF4-FFF2-40B4-BE49-F238E27FC236}">
                <a16:creationId xmlns:a16="http://schemas.microsoft.com/office/drawing/2014/main" id="{591828D3-A4E4-4921-8BD5-4343B1B139B9}"/>
              </a:ext>
            </a:extLst>
          </p:cNvPr>
          <p:cNvSpPr/>
          <p:nvPr/>
        </p:nvSpPr>
        <p:spPr>
          <a:xfrm>
            <a:off x="7511759" y="4329111"/>
            <a:ext cx="45719" cy="45719"/>
          </a:xfrm>
          <a:prstGeom prst="flowChartConnector">
            <a:avLst/>
          </a:prstGeom>
          <a:solidFill>
            <a:srgbClr val="336699"/>
          </a:solidFill>
          <a:ln>
            <a:solidFill>
              <a:srgbClr val="0066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72" name="Connettore 71">
            <a:extLst>
              <a:ext uri="{FF2B5EF4-FFF2-40B4-BE49-F238E27FC236}">
                <a16:creationId xmlns:a16="http://schemas.microsoft.com/office/drawing/2014/main" id="{5119830E-14D4-4A23-A86B-86DBD7BA18B8}"/>
              </a:ext>
            </a:extLst>
          </p:cNvPr>
          <p:cNvSpPr/>
          <p:nvPr/>
        </p:nvSpPr>
        <p:spPr>
          <a:xfrm>
            <a:off x="5239486" y="3360198"/>
            <a:ext cx="45719" cy="45719"/>
          </a:xfrm>
          <a:prstGeom prst="flowChartConnector">
            <a:avLst/>
          </a:prstGeom>
          <a:solidFill>
            <a:srgbClr val="336699"/>
          </a:solidFill>
          <a:ln>
            <a:solidFill>
              <a:srgbClr val="0066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73" name="Connettore 72">
            <a:extLst>
              <a:ext uri="{FF2B5EF4-FFF2-40B4-BE49-F238E27FC236}">
                <a16:creationId xmlns:a16="http://schemas.microsoft.com/office/drawing/2014/main" id="{767D7B6C-48FD-4EFF-A263-0CD9C5E06391}"/>
              </a:ext>
            </a:extLst>
          </p:cNvPr>
          <p:cNvSpPr/>
          <p:nvPr/>
        </p:nvSpPr>
        <p:spPr>
          <a:xfrm>
            <a:off x="3722520" y="3717164"/>
            <a:ext cx="45719" cy="45719"/>
          </a:xfrm>
          <a:prstGeom prst="flowChartConnector">
            <a:avLst/>
          </a:prstGeom>
          <a:solidFill>
            <a:srgbClr val="336699"/>
          </a:solidFill>
          <a:ln>
            <a:solidFill>
              <a:srgbClr val="0066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74" name="Connettore 73">
            <a:extLst>
              <a:ext uri="{FF2B5EF4-FFF2-40B4-BE49-F238E27FC236}">
                <a16:creationId xmlns:a16="http://schemas.microsoft.com/office/drawing/2014/main" id="{B2BE89F7-9697-4041-9CFA-D50355171156}"/>
              </a:ext>
            </a:extLst>
          </p:cNvPr>
          <p:cNvSpPr/>
          <p:nvPr/>
        </p:nvSpPr>
        <p:spPr>
          <a:xfrm>
            <a:off x="4104125" y="4333984"/>
            <a:ext cx="45719" cy="45719"/>
          </a:xfrm>
          <a:prstGeom prst="flowChartConnector">
            <a:avLst/>
          </a:prstGeom>
          <a:solidFill>
            <a:srgbClr val="336699"/>
          </a:solidFill>
          <a:ln>
            <a:solidFill>
              <a:srgbClr val="0066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75" name="Connettore 74">
            <a:extLst>
              <a:ext uri="{FF2B5EF4-FFF2-40B4-BE49-F238E27FC236}">
                <a16:creationId xmlns:a16="http://schemas.microsoft.com/office/drawing/2014/main" id="{371114BA-2C46-4D4D-AB3B-69DD24673B2E}"/>
              </a:ext>
            </a:extLst>
          </p:cNvPr>
          <p:cNvSpPr/>
          <p:nvPr/>
        </p:nvSpPr>
        <p:spPr>
          <a:xfrm rot="20210524">
            <a:off x="5346942" y="3488727"/>
            <a:ext cx="45719" cy="45719"/>
          </a:xfrm>
          <a:prstGeom prst="flowChartConnector">
            <a:avLst/>
          </a:prstGeom>
          <a:solidFill>
            <a:srgbClr val="336699"/>
          </a:solidFill>
          <a:ln>
            <a:solidFill>
              <a:srgbClr val="0066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76" name="Connettore 75">
            <a:extLst>
              <a:ext uri="{FF2B5EF4-FFF2-40B4-BE49-F238E27FC236}">
                <a16:creationId xmlns:a16="http://schemas.microsoft.com/office/drawing/2014/main" id="{8C666353-1145-423A-BA09-7C48A7DE0980}"/>
              </a:ext>
            </a:extLst>
          </p:cNvPr>
          <p:cNvSpPr/>
          <p:nvPr/>
        </p:nvSpPr>
        <p:spPr>
          <a:xfrm>
            <a:off x="7514797" y="3694304"/>
            <a:ext cx="45719" cy="45719"/>
          </a:xfrm>
          <a:prstGeom prst="flowChartConnector">
            <a:avLst/>
          </a:prstGeom>
          <a:solidFill>
            <a:srgbClr val="336699"/>
          </a:solidFill>
          <a:ln>
            <a:solidFill>
              <a:srgbClr val="0066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77" name="Connettore 76">
            <a:extLst>
              <a:ext uri="{FF2B5EF4-FFF2-40B4-BE49-F238E27FC236}">
                <a16:creationId xmlns:a16="http://schemas.microsoft.com/office/drawing/2014/main" id="{1B5B1379-AE5B-41E5-9E6F-A381E16B7562}"/>
              </a:ext>
            </a:extLst>
          </p:cNvPr>
          <p:cNvSpPr/>
          <p:nvPr/>
        </p:nvSpPr>
        <p:spPr>
          <a:xfrm>
            <a:off x="7514797" y="4029469"/>
            <a:ext cx="45719" cy="45719"/>
          </a:xfrm>
          <a:prstGeom prst="flowChartConnector">
            <a:avLst/>
          </a:prstGeom>
          <a:solidFill>
            <a:srgbClr val="336699"/>
          </a:solidFill>
          <a:ln>
            <a:solidFill>
              <a:srgbClr val="0066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78" name="Connettore 77">
            <a:extLst>
              <a:ext uri="{FF2B5EF4-FFF2-40B4-BE49-F238E27FC236}">
                <a16:creationId xmlns:a16="http://schemas.microsoft.com/office/drawing/2014/main" id="{E028EFA0-03E0-44AE-A7E6-63EACC553444}"/>
              </a:ext>
            </a:extLst>
          </p:cNvPr>
          <p:cNvSpPr/>
          <p:nvPr/>
        </p:nvSpPr>
        <p:spPr>
          <a:xfrm rot="21081094">
            <a:off x="4320927" y="3087247"/>
            <a:ext cx="45719" cy="45719"/>
          </a:xfrm>
          <a:prstGeom prst="flowChartConnector">
            <a:avLst/>
          </a:prstGeom>
          <a:solidFill>
            <a:srgbClr val="336699"/>
          </a:solidFill>
          <a:ln>
            <a:solidFill>
              <a:srgbClr val="0066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79" name="Connettore 78">
            <a:extLst>
              <a:ext uri="{FF2B5EF4-FFF2-40B4-BE49-F238E27FC236}">
                <a16:creationId xmlns:a16="http://schemas.microsoft.com/office/drawing/2014/main" id="{49E6E09D-2B26-4639-812D-286D830FDDBA}"/>
              </a:ext>
            </a:extLst>
          </p:cNvPr>
          <p:cNvSpPr/>
          <p:nvPr/>
        </p:nvSpPr>
        <p:spPr>
          <a:xfrm>
            <a:off x="3749347" y="3176265"/>
            <a:ext cx="45719" cy="45719"/>
          </a:xfrm>
          <a:prstGeom prst="flowChartConnector">
            <a:avLst/>
          </a:prstGeom>
          <a:solidFill>
            <a:srgbClr val="336699"/>
          </a:solidFill>
          <a:ln>
            <a:solidFill>
              <a:srgbClr val="0066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80" name="Connettore 79">
            <a:extLst>
              <a:ext uri="{FF2B5EF4-FFF2-40B4-BE49-F238E27FC236}">
                <a16:creationId xmlns:a16="http://schemas.microsoft.com/office/drawing/2014/main" id="{FCB4D5F9-9C7F-44AC-9C14-D2E3D2ECEE9E}"/>
              </a:ext>
            </a:extLst>
          </p:cNvPr>
          <p:cNvSpPr/>
          <p:nvPr/>
        </p:nvSpPr>
        <p:spPr>
          <a:xfrm>
            <a:off x="4740743" y="1807919"/>
            <a:ext cx="45719" cy="45719"/>
          </a:xfrm>
          <a:prstGeom prst="flowChartConnector">
            <a:avLst/>
          </a:prstGeom>
          <a:solidFill>
            <a:srgbClr val="336699"/>
          </a:solidFill>
          <a:ln>
            <a:solidFill>
              <a:srgbClr val="0066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81" name="Connettore 80">
            <a:extLst>
              <a:ext uri="{FF2B5EF4-FFF2-40B4-BE49-F238E27FC236}">
                <a16:creationId xmlns:a16="http://schemas.microsoft.com/office/drawing/2014/main" id="{094AC665-32ED-481A-9CFA-4A8D000E06B8}"/>
              </a:ext>
            </a:extLst>
          </p:cNvPr>
          <p:cNvSpPr/>
          <p:nvPr/>
        </p:nvSpPr>
        <p:spPr>
          <a:xfrm>
            <a:off x="7511760" y="4638735"/>
            <a:ext cx="45719" cy="45719"/>
          </a:xfrm>
          <a:prstGeom prst="flowChartConnector">
            <a:avLst/>
          </a:prstGeom>
          <a:solidFill>
            <a:srgbClr val="336699"/>
          </a:solidFill>
          <a:ln>
            <a:solidFill>
              <a:srgbClr val="0066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83" name="Connettore 82">
            <a:extLst>
              <a:ext uri="{FF2B5EF4-FFF2-40B4-BE49-F238E27FC236}">
                <a16:creationId xmlns:a16="http://schemas.microsoft.com/office/drawing/2014/main" id="{5E1A3ED9-6E1F-4A37-AE65-A273A5A8D340}"/>
              </a:ext>
            </a:extLst>
          </p:cNvPr>
          <p:cNvSpPr/>
          <p:nvPr/>
        </p:nvSpPr>
        <p:spPr>
          <a:xfrm>
            <a:off x="5422668" y="1568759"/>
            <a:ext cx="45719" cy="45719"/>
          </a:xfrm>
          <a:prstGeom prst="flowChartConnector">
            <a:avLst/>
          </a:prstGeom>
          <a:solidFill>
            <a:srgbClr val="336699"/>
          </a:solidFill>
          <a:ln>
            <a:solidFill>
              <a:srgbClr val="0066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84" name="Connettore 83">
            <a:extLst>
              <a:ext uri="{FF2B5EF4-FFF2-40B4-BE49-F238E27FC236}">
                <a16:creationId xmlns:a16="http://schemas.microsoft.com/office/drawing/2014/main" id="{A5CF8085-7E67-4BF6-89E7-2FAF6C771A37}"/>
              </a:ext>
            </a:extLst>
          </p:cNvPr>
          <p:cNvSpPr/>
          <p:nvPr/>
        </p:nvSpPr>
        <p:spPr>
          <a:xfrm>
            <a:off x="7906505" y="3897050"/>
            <a:ext cx="45719" cy="45719"/>
          </a:xfrm>
          <a:prstGeom prst="flowChartConnector">
            <a:avLst/>
          </a:prstGeom>
          <a:solidFill>
            <a:srgbClr val="336699"/>
          </a:solidFill>
          <a:ln>
            <a:solidFill>
              <a:srgbClr val="0066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85" name="Connettore 84">
            <a:extLst>
              <a:ext uri="{FF2B5EF4-FFF2-40B4-BE49-F238E27FC236}">
                <a16:creationId xmlns:a16="http://schemas.microsoft.com/office/drawing/2014/main" id="{E8FCCC75-3C4E-49DF-BF47-8EBC5EC5D7AF}"/>
              </a:ext>
            </a:extLst>
          </p:cNvPr>
          <p:cNvSpPr/>
          <p:nvPr/>
        </p:nvSpPr>
        <p:spPr>
          <a:xfrm flipV="1">
            <a:off x="6760958" y="3199124"/>
            <a:ext cx="45719" cy="45719"/>
          </a:xfrm>
          <a:prstGeom prst="flowChartConnector">
            <a:avLst/>
          </a:prstGeom>
          <a:solidFill>
            <a:srgbClr val="336699"/>
          </a:solidFill>
          <a:ln>
            <a:solidFill>
              <a:srgbClr val="0066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86" name="Connettore 85">
            <a:extLst>
              <a:ext uri="{FF2B5EF4-FFF2-40B4-BE49-F238E27FC236}">
                <a16:creationId xmlns:a16="http://schemas.microsoft.com/office/drawing/2014/main" id="{0C738A00-34B0-4A84-974E-C0473E5746C6}"/>
              </a:ext>
            </a:extLst>
          </p:cNvPr>
          <p:cNvSpPr/>
          <p:nvPr/>
        </p:nvSpPr>
        <p:spPr>
          <a:xfrm>
            <a:off x="3893012" y="3133765"/>
            <a:ext cx="45719" cy="45719"/>
          </a:xfrm>
          <a:prstGeom prst="flowChartConnector">
            <a:avLst/>
          </a:prstGeom>
          <a:solidFill>
            <a:srgbClr val="336699"/>
          </a:solidFill>
          <a:ln>
            <a:solidFill>
              <a:srgbClr val="0066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87" name="Connettore 86">
            <a:extLst>
              <a:ext uri="{FF2B5EF4-FFF2-40B4-BE49-F238E27FC236}">
                <a16:creationId xmlns:a16="http://schemas.microsoft.com/office/drawing/2014/main" id="{204CCFCE-3F40-42E2-950F-27259A701FF5}"/>
              </a:ext>
            </a:extLst>
          </p:cNvPr>
          <p:cNvSpPr/>
          <p:nvPr/>
        </p:nvSpPr>
        <p:spPr>
          <a:xfrm>
            <a:off x="8303944" y="4098068"/>
            <a:ext cx="45719" cy="45719"/>
          </a:xfrm>
          <a:prstGeom prst="flowChartConnector">
            <a:avLst/>
          </a:prstGeom>
          <a:solidFill>
            <a:srgbClr val="336699"/>
          </a:solidFill>
          <a:ln>
            <a:solidFill>
              <a:srgbClr val="0066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88" name="Connettore 87">
            <a:extLst>
              <a:ext uri="{FF2B5EF4-FFF2-40B4-BE49-F238E27FC236}">
                <a16:creationId xmlns:a16="http://schemas.microsoft.com/office/drawing/2014/main" id="{02F54DD6-9F22-4883-A1F6-10B36797BDEF}"/>
              </a:ext>
            </a:extLst>
          </p:cNvPr>
          <p:cNvSpPr/>
          <p:nvPr/>
        </p:nvSpPr>
        <p:spPr>
          <a:xfrm>
            <a:off x="3796681" y="2754161"/>
            <a:ext cx="45719" cy="45719"/>
          </a:xfrm>
          <a:prstGeom prst="flowChartConnector">
            <a:avLst/>
          </a:prstGeom>
          <a:solidFill>
            <a:srgbClr val="336699"/>
          </a:solidFill>
          <a:ln>
            <a:solidFill>
              <a:srgbClr val="0066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89" name="Connettore 88">
            <a:extLst>
              <a:ext uri="{FF2B5EF4-FFF2-40B4-BE49-F238E27FC236}">
                <a16:creationId xmlns:a16="http://schemas.microsoft.com/office/drawing/2014/main" id="{A5F10629-B253-4B64-9751-0BA213AAC8EE}"/>
              </a:ext>
            </a:extLst>
          </p:cNvPr>
          <p:cNvSpPr/>
          <p:nvPr/>
        </p:nvSpPr>
        <p:spPr>
          <a:xfrm>
            <a:off x="3729527" y="3508632"/>
            <a:ext cx="45719" cy="45719"/>
          </a:xfrm>
          <a:prstGeom prst="flowChartConnector">
            <a:avLst/>
          </a:prstGeom>
          <a:solidFill>
            <a:srgbClr val="336699"/>
          </a:solidFill>
          <a:ln>
            <a:solidFill>
              <a:srgbClr val="0066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90" name="Connettore 89">
            <a:extLst>
              <a:ext uri="{FF2B5EF4-FFF2-40B4-BE49-F238E27FC236}">
                <a16:creationId xmlns:a16="http://schemas.microsoft.com/office/drawing/2014/main" id="{1ACEBDAF-29F7-4FB2-92E6-83D07B8A1FEB}"/>
              </a:ext>
            </a:extLst>
          </p:cNvPr>
          <p:cNvSpPr/>
          <p:nvPr/>
        </p:nvSpPr>
        <p:spPr>
          <a:xfrm>
            <a:off x="725924" y="5931883"/>
            <a:ext cx="45719" cy="45719"/>
          </a:xfrm>
          <a:prstGeom prst="flowChartConnector">
            <a:avLst/>
          </a:prstGeom>
          <a:solidFill>
            <a:srgbClr val="336699"/>
          </a:solidFill>
          <a:ln>
            <a:solidFill>
              <a:srgbClr val="0066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91" name="Connettore 90">
            <a:extLst>
              <a:ext uri="{FF2B5EF4-FFF2-40B4-BE49-F238E27FC236}">
                <a16:creationId xmlns:a16="http://schemas.microsoft.com/office/drawing/2014/main" id="{C373AE28-A7CF-496B-A16C-B6ACA620BE58}"/>
              </a:ext>
            </a:extLst>
          </p:cNvPr>
          <p:cNvSpPr/>
          <p:nvPr/>
        </p:nvSpPr>
        <p:spPr>
          <a:xfrm>
            <a:off x="654228" y="5870862"/>
            <a:ext cx="45719" cy="45719"/>
          </a:xfrm>
          <a:prstGeom prst="flowChartConnector">
            <a:avLst/>
          </a:prstGeom>
          <a:solidFill>
            <a:srgbClr val="336699"/>
          </a:solidFill>
          <a:ln>
            <a:solidFill>
              <a:srgbClr val="0066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92" name="Connettore 91">
            <a:extLst>
              <a:ext uri="{FF2B5EF4-FFF2-40B4-BE49-F238E27FC236}">
                <a16:creationId xmlns:a16="http://schemas.microsoft.com/office/drawing/2014/main" id="{956859FD-82E3-4D55-8CDD-B9FE28D19699}"/>
              </a:ext>
            </a:extLst>
          </p:cNvPr>
          <p:cNvSpPr/>
          <p:nvPr/>
        </p:nvSpPr>
        <p:spPr>
          <a:xfrm>
            <a:off x="742089" y="5850160"/>
            <a:ext cx="45719" cy="45719"/>
          </a:xfrm>
          <a:prstGeom prst="flowChartConnector">
            <a:avLst/>
          </a:prstGeom>
          <a:solidFill>
            <a:srgbClr val="336699"/>
          </a:solidFill>
          <a:ln>
            <a:solidFill>
              <a:srgbClr val="0066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93" name="Connettore 92">
            <a:extLst>
              <a:ext uri="{FF2B5EF4-FFF2-40B4-BE49-F238E27FC236}">
                <a16:creationId xmlns:a16="http://schemas.microsoft.com/office/drawing/2014/main" id="{F3FB4746-3C66-432C-8813-FEB9FA3130D2}"/>
              </a:ext>
            </a:extLst>
          </p:cNvPr>
          <p:cNvSpPr/>
          <p:nvPr/>
        </p:nvSpPr>
        <p:spPr>
          <a:xfrm>
            <a:off x="644303" y="5956312"/>
            <a:ext cx="45719" cy="45719"/>
          </a:xfrm>
          <a:prstGeom prst="flowChartConnector">
            <a:avLst/>
          </a:prstGeom>
          <a:solidFill>
            <a:srgbClr val="336699"/>
          </a:solidFill>
          <a:ln>
            <a:solidFill>
              <a:srgbClr val="0066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82" name="Connettore 81">
            <a:extLst>
              <a:ext uri="{FF2B5EF4-FFF2-40B4-BE49-F238E27FC236}">
                <a16:creationId xmlns:a16="http://schemas.microsoft.com/office/drawing/2014/main" id="{D66A8E9A-E68F-4ADA-A8C7-85271777EDC0}"/>
              </a:ext>
            </a:extLst>
          </p:cNvPr>
          <p:cNvSpPr/>
          <p:nvPr/>
        </p:nvSpPr>
        <p:spPr>
          <a:xfrm>
            <a:off x="4392633" y="4022811"/>
            <a:ext cx="45719" cy="45719"/>
          </a:xfrm>
          <a:prstGeom prst="flowChartConnector">
            <a:avLst/>
          </a:prstGeom>
          <a:solidFill>
            <a:srgbClr val="336699"/>
          </a:solidFill>
          <a:ln>
            <a:solidFill>
              <a:srgbClr val="0066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94" name="Connettore 93">
            <a:extLst>
              <a:ext uri="{FF2B5EF4-FFF2-40B4-BE49-F238E27FC236}">
                <a16:creationId xmlns:a16="http://schemas.microsoft.com/office/drawing/2014/main" id="{895A9DD0-43AA-4139-9BD0-4A911CF6708E}"/>
              </a:ext>
            </a:extLst>
          </p:cNvPr>
          <p:cNvSpPr/>
          <p:nvPr/>
        </p:nvSpPr>
        <p:spPr>
          <a:xfrm>
            <a:off x="4615650" y="3553815"/>
            <a:ext cx="45719" cy="45719"/>
          </a:xfrm>
          <a:prstGeom prst="flowChartConnector">
            <a:avLst/>
          </a:prstGeom>
          <a:solidFill>
            <a:srgbClr val="336699"/>
          </a:solidFill>
          <a:ln>
            <a:solidFill>
              <a:srgbClr val="0066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95" name="Connettore 94">
            <a:extLst>
              <a:ext uri="{FF2B5EF4-FFF2-40B4-BE49-F238E27FC236}">
                <a16:creationId xmlns:a16="http://schemas.microsoft.com/office/drawing/2014/main" id="{CB2E64D9-502C-439D-8935-01F444281A11}"/>
              </a:ext>
            </a:extLst>
          </p:cNvPr>
          <p:cNvSpPr/>
          <p:nvPr/>
        </p:nvSpPr>
        <p:spPr>
          <a:xfrm>
            <a:off x="4768050" y="3706215"/>
            <a:ext cx="45719" cy="45719"/>
          </a:xfrm>
          <a:prstGeom prst="flowChartConnector">
            <a:avLst/>
          </a:prstGeom>
          <a:solidFill>
            <a:srgbClr val="336699"/>
          </a:solidFill>
          <a:ln>
            <a:solidFill>
              <a:srgbClr val="0066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96" name="Connettore 95">
            <a:extLst>
              <a:ext uri="{FF2B5EF4-FFF2-40B4-BE49-F238E27FC236}">
                <a16:creationId xmlns:a16="http://schemas.microsoft.com/office/drawing/2014/main" id="{5D23E082-4C21-48FA-BC47-8E93D3F85E9D}"/>
              </a:ext>
            </a:extLst>
          </p:cNvPr>
          <p:cNvSpPr/>
          <p:nvPr/>
        </p:nvSpPr>
        <p:spPr>
          <a:xfrm>
            <a:off x="4459349" y="4432443"/>
            <a:ext cx="45719" cy="45719"/>
          </a:xfrm>
          <a:prstGeom prst="flowChartConnector">
            <a:avLst/>
          </a:prstGeom>
          <a:solidFill>
            <a:srgbClr val="336699"/>
          </a:solidFill>
          <a:ln>
            <a:solidFill>
              <a:srgbClr val="0066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97" name="Connettore 96">
            <a:extLst>
              <a:ext uri="{FF2B5EF4-FFF2-40B4-BE49-F238E27FC236}">
                <a16:creationId xmlns:a16="http://schemas.microsoft.com/office/drawing/2014/main" id="{072AD062-176F-4D24-BC4B-6A1E8A7846A5}"/>
              </a:ext>
            </a:extLst>
          </p:cNvPr>
          <p:cNvSpPr/>
          <p:nvPr/>
        </p:nvSpPr>
        <p:spPr>
          <a:xfrm>
            <a:off x="4620106" y="4020718"/>
            <a:ext cx="45719" cy="45719"/>
          </a:xfrm>
          <a:prstGeom prst="flowChartConnector">
            <a:avLst/>
          </a:prstGeom>
          <a:solidFill>
            <a:srgbClr val="336699"/>
          </a:solidFill>
          <a:ln>
            <a:solidFill>
              <a:srgbClr val="0066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98" name="Connettore 97">
            <a:extLst>
              <a:ext uri="{FF2B5EF4-FFF2-40B4-BE49-F238E27FC236}">
                <a16:creationId xmlns:a16="http://schemas.microsoft.com/office/drawing/2014/main" id="{98A670C0-55D1-469E-BAC9-9D8C0183AAEF}"/>
              </a:ext>
            </a:extLst>
          </p:cNvPr>
          <p:cNvSpPr/>
          <p:nvPr/>
        </p:nvSpPr>
        <p:spPr>
          <a:xfrm>
            <a:off x="4742357" y="1724063"/>
            <a:ext cx="45719" cy="45719"/>
          </a:xfrm>
          <a:prstGeom prst="flowChartConnector">
            <a:avLst/>
          </a:prstGeom>
          <a:solidFill>
            <a:srgbClr val="336699"/>
          </a:solidFill>
          <a:ln>
            <a:solidFill>
              <a:srgbClr val="0066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99" name="Connettore 98">
            <a:extLst>
              <a:ext uri="{FF2B5EF4-FFF2-40B4-BE49-F238E27FC236}">
                <a16:creationId xmlns:a16="http://schemas.microsoft.com/office/drawing/2014/main" id="{DBC303DC-632F-445F-A937-0C80B80C666E}"/>
              </a:ext>
            </a:extLst>
          </p:cNvPr>
          <p:cNvSpPr/>
          <p:nvPr/>
        </p:nvSpPr>
        <p:spPr>
          <a:xfrm>
            <a:off x="5376949" y="1853638"/>
            <a:ext cx="45719" cy="45719"/>
          </a:xfrm>
          <a:prstGeom prst="flowChartConnector">
            <a:avLst/>
          </a:prstGeom>
          <a:solidFill>
            <a:srgbClr val="336699"/>
          </a:solidFill>
          <a:ln>
            <a:solidFill>
              <a:srgbClr val="0066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00" name="Connettore 99">
            <a:extLst>
              <a:ext uri="{FF2B5EF4-FFF2-40B4-BE49-F238E27FC236}">
                <a16:creationId xmlns:a16="http://schemas.microsoft.com/office/drawing/2014/main" id="{CDE64EA6-CEB9-40EC-A032-1FE8898FFA58}"/>
              </a:ext>
            </a:extLst>
          </p:cNvPr>
          <p:cNvSpPr/>
          <p:nvPr/>
        </p:nvSpPr>
        <p:spPr>
          <a:xfrm>
            <a:off x="5047157" y="2028863"/>
            <a:ext cx="45719" cy="45719"/>
          </a:xfrm>
          <a:prstGeom prst="flowChartConnector">
            <a:avLst/>
          </a:prstGeom>
          <a:solidFill>
            <a:srgbClr val="336699"/>
          </a:solidFill>
          <a:ln>
            <a:solidFill>
              <a:srgbClr val="0066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01" name="Connettore 100">
            <a:extLst>
              <a:ext uri="{FF2B5EF4-FFF2-40B4-BE49-F238E27FC236}">
                <a16:creationId xmlns:a16="http://schemas.microsoft.com/office/drawing/2014/main" id="{0EB2C748-D0AE-4C8E-A19F-677F6DAB0D42}"/>
              </a:ext>
            </a:extLst>
          </p:cNvPr>
          <p:cNvSpPr/>
          <p:nvPr/>
        </p:nvSpPr>
        <p:spPr>
          <a:xfrm>
            <a:off x="5341797" y="2241838"/>
            <a:ext cx="45719" cy="45719"/>
          </a:xfrm>
          <a:prstGeom prst="flowChartConnector">
            <a:avLst/>
          </a:prstGeom>
          <a:solidFill>
            <a:srgbClr val="336699"/>
          </a:solidFill>
          <a:ln>
            <a:solidFill>
              <a:srgbClr val="0066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02" name="Connettore 101">
            <a:extLst>
              <a:ext uri="{FF2B5EF4-FFF2-40B4-BE49-F238E27FC236}">
                <a16:creationId xmlns:a16="http://schemas.microsoft.com/office/drawing/2014/main" id="{497F41DA-6C27-4A78-8701-932382033AA0}"/>
              </a:ext>
            </a:extLst>
          </p:cNvPr>
          <p:cNvSpPr/>
          <p:nvPr/>
        </p:nvSpPr>
        <p:spPr>
          <a:xfrm>
            <a:off x="5112970" y="1549270"/>
            <a:ext cx="45719" cy="45719"/>
          </a:xfrm>
          <a:prstGeom prst="flowChartConnector">
            <a:avLst/>
          </a:prstGeom>
          <a:solidFill>
            <a:srgbClr val="336699"/>
          </a:solidFill>
          <a:ln>
            <a:solidFill>
              <a:srgbClr val="0066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03" name="Connettore 102">
            <a:extLst>
              <a:ext uri="{FF2B5EF4-FFF2-40B4-BE49-F238E27FC236}">
                <a16:creationId xmlns:a16="http://schemas.microsoft.com/office/drawing/2014/main" id="{9210BAB3-1827-49EC-920A-BD745965CEB7}"/>
              </a:ext>
            </a:extLst>
          </p:cNvPr>
          <p:cNvSpPr/>
          <p:nvPr/>
        </p:nvSpPr>
        <p:spPr>
          <a:xfrm>
            <a:off x="5112970" y="2509392"/>
            <a:ext cx="45719" cy="45719"/>
          </a:xfrm>
          <a:prstGeom prst="flowChartConnector">
            <a:avLst/>
          </a:prstGeom>
          <a:solidFill>
            <a:srgbClr val="336699"/>
          </a:solidFill>
          <a:ln>
            <a:solidFill>
              <a:srgbClr val="0066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04" name="Connettore 103">
            <a:extLst>
              <a:ext uri="{FF2B5EF4-FFF2-40B4-BE49-F238E27FC236}">
                <a16:creationId xmlns:a16="http://schemas.microsoft.com/office/drawing/2014/main" id="{98811735-BD56-42BD-B032-C357BA003478}"/>
              </a:ext>
            </a:extLst>
          </p:cNvPr>
          <p:cNvSpPr/>
          <p:nvPr/>
        </p:nvSpPr>
        <p:spPr>
          <a:xfrm rot="20210524">
            <a:off x="5499342" y="3641127"/>
            <a:ext cx="45719" cy="45719"/>
          </a:xfrm>
          <a:prstGeom prst="flowChartConnector">
            <a:avLst/>
          </a:prstGeom>
          <a:solidFill>
            <a:srgbClr val="336699"/>
          </a:solidFill>
          <a:ln>
            <a:solidFill>
              <a:srgbClr val="0066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05" name="Connettore 104">
            <a:extLst>
              <a:ext uri="{FF2B5EF4-FFF2-40B4-BE49-F238E27FC236}">
                <a16:creationId xmlns:a16="http://schemas.microsoft.com/office/drawing/2014/main" id="{1B9C292A-DA59-4399-8586-3A83AC00C469}"/>
              </a:ext>
            </a:extLst>
          </p:cNvPr>
          <p:cNvSpPr/>
          <p:nvPr/>
        </p:nvSpPr>
        <p:spPr>
          <a:xfrm rot="20210524">
            <a:off x="5388842" y="3899926"/>
            <a:ext cx="45719" cy="45719"/>
          </a:xfrm>
          <a:prstGeom prst="flowChartConnector">
            <a:avLst/>
          </a:prstGeom>
          <a:solidFill>
            <a:srgbClr val="336699"/>
          </a:solidFill>
          <a:ln>
            <a:solidFill>
              <a:srgbClr val="0066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06" name="Connettore 105">
            <a:extLst>
              <a:ext uri="{FF2B5EF4-FFF2-40B4-BE49-F238E27FC236}">
                <a16:creationId xmlns:a16="http://schemas.microsoft.com/office/drawing/2014/main" id="{899062F2-7BF8-45B1-AF0B-2DC5A2300F79}"/>
              </a:ext>
            </a:extLst>
          </p:cNvPr>
          <p:cNvSpPr/>
          <p:nvPr/>
        </p:nvSpPr>
        <p:spPr>
          <a:xfrm rot="20210524">
            <a:off x="5300693" y="4276243"/>
            <a:ext cx="45719" cy="45719"/>
          </a:xfrm>
          <a:prstGeom prst="flowChartConnector">
            <a:avLst/>
          </a:prstGeom>
          <a:solidFill>
            <a:srgbClr val="336699"/>
          </a:solidFill>
          <a:ln>
            <a:solidFill>
              <a:srgbClr val="0066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07" name="Connettore 106">
            <a:extLst>
              <a:ext uri="{FF2B5EF4-FFF2-40B4-BE49-F238E27FC236}">
                <a16:creationId xmlns:a16="http://schemas.microsoft.com/office/drawing/2014/main" id="{B94D4B72-43E0-4C10-8C48-B7B844D78109}"/>
              </a:ext>
            </a:extLst>
          </p:cNvPr>
          <p:cNvSpPr/>
          <p:nvPr/>
        </p:nvSpPr>
        <p:spPr>
          <a:xfrm>
            <a:off x="7949137" y="4515574"/>
            <a:ext cx="45719" cy="45719"/>
          </a:xfrm>
          <a:prstGeom prst="flowChartConnector">
            <a:avLst/>
          </a:prstGeom>
          <a:solidFill>
            <a:srgbClr val="336699"/>
          </a:solidFill>
          <a:ln>
            <a:solidFill>
              <a:srgbClr val="0066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08" name="Connettore 107">
            <a:extLst>
              <a:ext uri="{FF2B5EF4-FFF2-40B4-BE49-F238E27FC236}">
                <a16:creationId xmlns:a16="http://schemas.microsoft.com/office/drawing/2014/main" id="{BACD8C29-ECD7-4235-9EA4-B4AEE22F5092}"/>
              </a:ext>
            </a:extLst>
          </p:cNvPr>
          <p:cNvSpPr/>
          <p:nvPr/>
        </p:nvSpPr>
        <p:spPr>
          <a:xfrm>
            <a:off x="7926278" y="3651635"/>
            <a:ext cx="45719" cy="45719"/>
          </a:xfrm>
          <a:prstGeom prst="flowChartConnector">
            <a:avLst/>
          </a:prstGeom>
          <a:solidFill>
            <a:srgbClr val="336699"/>
          </a:solidFill>
          <a:ln>
            <a:solidFill>
              <a:srgbClr val="0066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09" name="Connettore 108">
            <a:extLst>
              <a:ext uri="{FF2B5EF4-FFF2-40B4-BE49-F238E27FC236}">
                <a16:creationId xmlns:a16="http://schemas.microsoft.com/office/drawing/2014/main" id="{42E22B9C-8A36-46F1-AC59-0AC0B5CC5A4C}"/>
              </a:ext>
            </a:extLst>
          </p:cNvPr>
          <p:cNvSpPr/>
          <p:nvPr/>
        </p:nvSpPr>
        <p:spPr>
          <a:xfrm>
            <a:off x="7971997" y="4151504"/>
            <a:ext cx="45719" cy="45719"/>
          </a:xfrm>
          <a:prstGeom prst="flowChartConnector">
            <a:avLst/>
          </a:prstGeom>
          <a:solidFill>
            <a:srgbClr val="336699"/>
          </a:solidFill>
          <a:ln>
            <a:solidFill>
              <a:srgbClr val="0066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10" name="Connettore 109">
            <a:extLst>
              <a:ext uri="{FF2B5EF4-FFF2-40B4-BE49-F238E27FC236}">
                <a16:creationId xmlns:a16="http://schemas.microsoft.com/office/drawing/2014/main" id="{50C6564E-5CE9-4110-8692-325FF20449E1}"/>
              </a:ext>
            </a:extLst>
          </p:cNvPr>
          <p:cNvSpPr/>
          <p:nvPr/>
        </p:nvSpPr>
        <p:spPr>
          <a:xfrm>
            <a:off x="8124397" y="4303904"/>
            <a:ext cx="45719" cy="45719"/>
          </a:xfrm>
          <a:prstGeom prst="flowChartConnector">
            <a:avLst/>
          </a:prstGeom>
          <a:solidFill>
            <a:srgbClr val="336699"/>
          </a:solidFill>
          <a:ln>
            <a:solidFill>
              <a:srgbClr val="0066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11" name="Connettore 110">
            <a:extLst>
              <a:ext uri="{FF2B5EF4-FFF2-40B4-BE49-F238E27FC236}">
                <a16:creationId xmlns:a16="http://schemas.microsoft.com/office/drawing/2014/main" id="{2B61483E-32DA-421B-887B-B8E018309225}"/>
              </a:ext>
            </a:extLst>
          </p:cNvPr>
          <p:cNvSpPr/>
          <p:nvPr/>
        </p:nvSpPr>
        <p:spPr>
          <a:xfrm>
            <a:off x="8276797" y="4456304"/>
            <a:ext cx="45719" cy="45719"/>
          </a:xfrm>
          <a:prstGeom prst="flowChartConnector">
            <a:avLst/>
          </a:prstGeom>
          <a:solidFill>
            <a:srgbClr val="336699"/>
          </a:solidFill>
          <a:ln>
            <a:solidFill>
              <a:srgbClr val="0066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12" name="Connettore 111">
            <a:extLst>
              <a:ext uri="{FF2B5EF4-FFF2-40B4-BE49-F238E27FC236}">
                <a16:creationId xmlns:a16="http://schemas.microsoft.com/office/drawing/2014/main" id="{A10F0CEC-DD03-46FB-ABB9-517315C94DC5}"/>
              </a:ext>
            </a:extLst>
          </p:cNvPr>
          <p:cNvSpPr/>
          <p:nvPr/>
        </p:nvSpPr>
        <p:spPr>
          <a:xfrm>
            <a:off x="8326804" y="3797476"/>
            <a:ext cx="45719" cy="45719"/>
          </a:xfrm>
          <a:prstGeom prst="flowChartConnector">
            <a:avLst/>
          </a:prstGeom>
          <a:solidFill>
            <a:srgbClr val="336699"/>
          </a:solidFill>
          <a:ln>
            <a:solidFill>
              <a:srgbClr val="0066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13" name="Connettore 112">
            <a:extLst>
              <a:ext uri="{FF2B5EF4-FFF2-40B4-BE49-F238E27FC236}">
                <a16:creationId xmlns:a16="http://schemas.microsoft.com/office/drawing/2014/main" id="{FB79709D-379A-4998-B32B-53A99C94A44C}"/>
              </a:ext>
            </a:extLst>
          </p:cNvPr>
          <p:cNvSpPr/>
          <p:nvPr/>
        </p:nvSpPr>
        <p:spPr>
          <a:xfrm>
            <a:off x="8241229" y="4602747"/>
            <a:ext cx="45719" cy="45719"/>
          </a:xfrm>
          <a:prstGeom prst="flowChartConnector">
            <a:avLst/>
          </a:prstGeom>
          <a:solidFill>
            <a:srgbClr val="336699"/>
          </a:solidFill>
          <a:ln>
            <a:solidFill>
              <a:srgbClr val="0066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14" name="Connettore 113">
            <a:extLst>
              <a:ext uri="{FF2B5EF4-FFF2-40B4-BE49-F238E27FC236}">
                <a16:creationId xmlns:a16="http://schemas.microsoft.com/office/drawing/2014/main" id="{8B4433EC-BC91-4637-B344-7FDF6D294663}"/>
              </a:ext>
            </a:extLst>
          </p:cNvPr>
          <p:cNvSpPr/>
          <p:nvPr/>
        </p:nvSpPr>
        <p:spPr>
          <a:xfrm>
            <a:off x="4611749" y="4584843"/>
            <a:ext cx="45719" cy="45719"/>
          </a:xfrm>
          <a:prstGeom prst="flowChartConnector">
            <a:avLst/>
          </a:prstGeom>
          <a:solidFill>
            <a:srgbClr val="336699"/>
          </a:solidFill>
          <a:ln>
            <a:solidFill>
              <a:srgbClr val="0066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15" name="Connettore 114">
            <a:extLst>
              <a:ext uri="{FF2B5EF4-FFF2-40B4-BE49-F238E27FC236}">
                <a16:creationId xmlns:a16="http://schemas.microsoft.com/office/drawing/2014/main" id="{338FBBCD-D3CD-4EF0-BCAF-A6BC89E2C500}"/>
              </a:ext>
            </a:extLst>
          </p:cNvPr>
          <p:cNvSpPr/>
          <p:nvPr/>
        </p:nvSpPr>
        <p:spPr>
          <a:xfrm rot="19132599">
            <a:off x="4104353" y="4593352"/>
            <a:ext cx="45719" cy="45719"/>
          </a:xfrm>
          <a:prstGeom prst="flowChartConnector">
            <a:avLst/>
          </a:prstGeom>
          <a:solidFill>
            <a:srgbClr val="336699"/>
          </a:solidFill>
          <a:ln>
            <a:solidFill>
              <a:srgbClr val="0066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16" name="Connettore 115">
            <a:extLst>
              <a:ext uri="{FF2B5EF4-FFF2-40B4-BE49-F238E27FC236}">
                <a16:creationId xmlns:a16="http://schemas.microsoft.com/office/drawing/2014/main" id="{139C2320-59CF-47B0-AC2D-E6392582F58C}"/>
              </a:ext>
            </a:extLst>
          </p:cNvPr>
          <p:cNvSpPr/>
          <p:nvPr/>
        </p:nvSpPr>
        <p:spPr>
          <a:xfrm flipV="1">
            <a:off x="6806677" y="2809423"/>
            <a:ext cx="45719" cy="45719"/>
          </a:xfrm>
          <a:prstGeom prst="flowChartConnector">
            <a:avLst/>
          </a:prstGeom>
          <a:solidFill>
            <a:srgbClr val="336699"/>
          </a:solidFill>
          <a:ln>
            <a:solidFill>
              <a:srgbClr val="0066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17" name="Connettore 116">
            <a:extLst>
              <a:ext uri="{FF2B5EF4-FFF2-40B4-BE49-F238E27FC236}">
                <a16:creationId xmlns:a16="http://schemas.microsoft.com/office/drawing/2014/main" id="{54E1DE51-5F49-4255-B8F4-FB37CDE95336}"/>
              </a:ext>
            </a:extLst>
          </p:cNvPr>
          <p:cNvSpPr/>
          <p:nvPr/>
        </p:nvSpPr>
        <p:spPr>
          <a:xfrm flipV="1">
            <a:off x="6425080" y="3123617"/>
            <a:ext cx="45719" cy="45719"/>
          </a:xfrm>
          <a:prstGeom prst="flowChartConnector">
            <a:avLst/>
          </a:prstGeom>
          <a:solidFill>
            <a:srgbClr val="336699"/>
          </a:solidFill>
          <a:ln>
            <a:solidFill>
              <a:srgbClr val="0066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18" name="Connettore 117">
            <a:extLst>
              <a:ext uri="{FF2B5EF4-FFF2-40B4-BE49-F238E27FC236}">
                <a16:creationId xmlns:a16="http://schemas.microsoft.com/office/drawing/2014/main" id="{E1CF09B0-9B8D-4FC4-A712-427937D472B9}"/>
              </a:ext>
            </a:extLst>
          </p:cNvPr>
          <p:cNvSpPr/>
          <p:nvPr/>
        </p:nvSpPr>
        <p:spPr>
          <a:xfrm flipV="1">
            <a:off x="6806677" y="2981500"/>
            <a:ext cx="45719" cy="45719"/>
          </a:xfrm>
          <a:prstGeom prst="flowChartConnector">
            <a:avLst/>
          </a:prstGeom>
          <a:solidFill>
            <a:srgbClr val="336699"/>
          </a:solidFill>
          <a:ln>
            <a:solidFill>
              <a:srgbClr val="0066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19" name="Connettore 118">
            <a:extLst>
              <a:ext uri="{FF2B5EF4-FFF2-40B4-BE49-F238E27FC236}">
                <a16:creationId xmlns:a16="http://schemas.microsoft.com/office/drawing/2014/main" id="{CB3AD7FA-38FE-48FD-94EB-7344AAD0754A}"/>
              </a:ext>
            </a:extLst>
          </p:cNvPr>
          <p:cNvSpPr/>
          <p:nvPr/>
        </p:nvSpPr>
        <p:spPr>
          <a:xfrm flipV="1">
            <a:off x="6416498" y="3332023"/>
            <a:ext cx="45719" cy="45719"/>
          </a:xfrm>
          <a:prstGeom prst="flowChartConnector">
            <a:avLst/>
          </a:prstGeom>
          <a:solidFill>
            <a:srgbClr val="336699"/>
          </a:solidFill>
          <a:ln>
            <a:solidFill>
              <a:srgbClr val="0066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20" name="Connettore 119">
            <a:extLst>
              <a:ext uri="{FF2B5EF4-FFF2-40B4-BE49-F238E27FC236}">
                <a16:creationId xmlns:a16="http://schemas.microsoft.com/office/drawing/2014/main" id="{7BF9F817-DD14-40B4-996A-AE50E2E0D53C}"/>
              </a:ext>
            </a:extLst>
          </p:cNvPr>
          <p:cNvSpPr/>
          <p:nvPr/>
        </p:nvSpPr>
        <p:spPr>
          <a:xfrm flipV="1">
            <a:off x="6767332" y="3298366"/>
            <a:ext cx="45719" cy="45719"/>
          </a:xfrm>
          <a:prstGeom prst="flowChartConnector">
            <a:avLst/>
          </a:prstGeom>
          <a:solidFill>
            <a:srgbClr val="336699"/>
          </a:solidFill>
          <a:ln>
            <a:solidFill>
              <a:srgbClr val="0066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4" name="Rettangolo 23">
            <a:extLst>
              <a:ext uri="{FF2B5EF4-FFF2-40B4-BE49-F238E27FC236}">
                <a16:creationId xmlns:a16="http://schemas.microsoft.com/office/drawing/2014/main" id="{1B7DB210-EAB0-41C5-9B8A-9E0B2AA385B8}"/>
              </a:ext>
            </a:extLst>
          </p:cNvPr>
          <p:cNvSpPr/>
          <p:nvPr/>
        </p:nvSpPr>
        <p:spPr>
          <a:xfrm>
            <a:off x="536318" y="4074376"/>
            <a:ext cx="2043077" cy="4233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800" dirty="0"/>
              <a:t>Ad oggi ALER Milano </a:t>
            </a:r>
          </a:p>
        </p:txBody>
      </p:sp>
      <p:sp>
        <p:nvSpPr>
          <p:cNvPr id="22" name="CasellaDiTesto 21">
            <a:extLst>
              <a:ext uri="{FF2B5EF4-FFF2-40B4-BE49-F238E27FC236}">
                <a16:creationId xmlns:a16="http://schemas.microsoft.com/office/drawing/2014/main" id="{D97CAC6A-4E6E-46AB-A9AA-03F3A765EB9F}"/>
              </a:ext>
            </a:extLst>
          </p:cNvPr>
          <p:cNvSpPr txBox="1"/>
          <p:nvPr/>
        </p:nvSpPr>
        <p:spPr>
          <a:xfrm>
            <a:off x="421513" y="464647"/>
            <a:ext cx="188477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it-IT" sz="1200" b="1" dirty="0">
                <a:highlight>
                  <a:srgbClr val="FFFF00"/>
                </a:highlight>
              </a:rPr>
              <a:t>bonifica amianto parti comuni di 1.296 alloggi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it-IT" sz="1200" b="1" dirty="0">
              <a:solidFill>
                <a:srgbClr val="C00000"/>
              </a:solidFill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it-IT" sz="1200" b="1" dirty="0">
                <a:solidFill>
                  <a:srgbClr val="0070C0"/>
                </a:solidFill>
              </a:rPr>
              <a:t>600 alloggi sfitti riqualificati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it-IT" sz="1200" b="1" dirty="0">
              <a:solidFill>
                <a:srgbClr val="C00000"/>
              </a:solidFill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it-IT" sz="1200" b="1" dirty="0">
                <a:solidFill>
                  <a:srgbClr val="C00000"/>
                </a:solidFill>
              </a:rPr>
              <a:t>327 nuovi alloggi</a:t>
            </a: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622" y="6303386"/>
            <a:ext cx="597212" cy="402654"/>
          </a:xfrm>
          <a:prstGeom prst="rect">
            <a:avLst/>
          </a:prstGeom>
          <a:noFill/>
          <a:ln w="9525">
            <a:solidFill>
              <a:schemeClr val="accent5">
                <a:lumMod val="60000"/>
                <a:lumOff val="40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Immagine 10"/>
          <p:cNvPicPr/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5980" y="6303385"/>
            <a:ext cx="561684" cy="393179"/>
          </a:xfrm>
          <a:prstGeom prst="rect">
            <a:avLst/>
          </a:prstGeom>
          <a:noFill/>
          <a:ln>
            <a:solidFill>
              <a:schemeClr val="accent4">
                <a:lumMod val="40000"/>
                <a:lumOff val="60000"/>
              </a:schemeClr>
            </a:solidFill>
          </a:ln>
        </p:spPr>
      </p:pic>
      <p:sp>
        <p:nvSpPr>
          <p:cNvPr id="25" name="Rettangolo 24">
            <a:extLst>
              <a:ext uri="{FF2B5EF4-FFF2-40B4-BE49-F238E27FC236}">
                <a16:creationId xmlns:a16="http://schemas.microsoft.com/office/drawing/2014/main" id="{92C24BA4-A776-A0BE-4E77-937E86F84147}"/>
              </a:ext>
            </a:extLst>
          </p:cNvPr>
          <p:cNvSpPr/>
          <p:nvPr/>
        </p:nvSpPr>
        <p:spPr>
          <a:xfrm>
            <a:off x="692316" y="161572"/>
            <a:ext cx="884130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t-IT" sz="2800" b="1" dirty="0">
                <a:solidFill>
                  <a:schemeClr val="accent2">
                    <a:lumMod val="75000"/>
                  </a:schemeClr>
                </a:solidFill>
              </a:rPr>
              <a:t>Interventi ERP – Quadro d’insieme</a:t>
            </a:r>
          </a:p>
        </p:txBody>
      </p:sp>
    </p:spTree>
    <p:extLst>
      <p:ext uri="{BB962C8B-B14F-4D97-AF65-F5344CB8AC3E}">
        <p14:creationId xmlns:p14="http://schemas.microsoft.com/office/powerpoint/2010/main" val="19543698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magine 11">
            <a:extLst>
              <a:ext uri="{FF2B5EF4-FFF2-40B4-BE49-F238E27FC236}">
                <a16:creationId xmlns:a16="http://schemas.microsoft.com/office/drawing/2014/main" id="{E704DAA5-8E80-B7F5-0D3E-F09C41976B1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-1147" t="-2095" r="1147" b="6492"/>
          <a:stretch/>
        </p:blipFill>
        <p:spPr>
          <a:xfrm>
            <a:off x="169303" y="735176"/>
            <a:ext cx="5344259" cy="4837664"/>
          </a:xfrm>
          <a:prstGeom prst="rect">
            <a:avLst/>
          </a:prstGeom>
        </p:spPr>
      </p:pic>
      <p:sp>
        <p:nvSpPr>
          <p:cNvPr id="4" name="Segnaposto numero diapositiva 3"/>
          <p:cNvSpPr>
            <a:spLocks noGrp="1"/>
          </p:cNvSpPr>
          <p:nvPr>
            <p:ph type="sldNum" sz="quarter" idx="4294967295"/>
          </p:nvPr>
        </p:nvSpPr>
        <p:spPr>
          <a:xfrm>
            <a:off x="7010400" y="6575425"/>
            <a:ext cx="2133600" cy="136525"/>
          </a:xfrm>
        </p:spPr>
        <p:txBody>
          <a:bodyPr/>
          <a:lstStyle/>
          <a:p>
            <a:fld id="{7C10DAF5-77F7-1749-8272-35FA24C5A786}" type="slidenum">
              <a:rPr lang="it-IT" smtClean="0">
                <a:solidFill>
                  <a:srgbClr val="292934">
                    <a:tint val="75000"/>
                  </a:srgbClr>
                </a:solidFill>
              </a:rPr>
              <a:pPr/>
              <a:t>5</a:t>
            </a:fld>
            <a:endParaRPr lang="it-IT" dirty="0">
              <a:solidFill>
                <a:srgbClr val="292934">
                  <a:tint val="75000"/>
                </a:srgbClr>
              </a:solidFill>
            </a:endParaRPr>
          </a:p>
        </p:txBody>
      </p:sp>
      <p:pic>
        <p:nvPicPr>
          <p:cNvPr id="10" name="Immagin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111" y="6648257"/>
            <a:ext cx="2936038" cy="138663"/>
          </a:xfrm>
          <a:prstGeom prst="rect">
            <a:avLst/>
          </a:prstGeom>
        </p:spPr>
      </p:pic>
      <p:sp>
        <p:nvSpPr>
          <p:cNvPr id="2" name="Rettangolo 1"/>
          <p:cNvSpPr/>
          <p:nvPr/>
        </p:nvSpPr>
        <p:spPr>
          <a:xfrm>
            <a:off x="133390" y="260648"/>
            <a:ext cx="8877219" cy="6315601"/>
          </a:xfrm>
          <a:prstGeom prst="rect">
            <a:avLst/>
          </a:prstGeom>
          <a:noFill/>
          <a:ln w="6350"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>
              <a:solidFill>
                <a:srgbClr val="FFFFFF"/>
              </a:solidFill>
            </a:endParaRP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622" y="6303386"/>
            <a:ext cx="597212" cy="402654"/>
          </a:xfrm>
          <a:prstGeom prst="rect">
            <a:avLst/>
          </a:prstGeom>
          <a:noFill/>
          <a:ln w="9525">
            <a:solidFill>
              <a:schemeClr val="accent5">
                <a:lumMod val="60000"/>
                <a:lumOff val="40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Immagine 1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7"/>
          <a:stretch>
            <a:fillRect/>
          </a:stretch>
        </p:blipFill>
        <p:spPr bwMode="auto">
          <a:xfrm>
            <a:off x="5210200" y="6303385"/>
            <a:ext cx="3600400" cy="3931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Immagine 10"/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5980" y="6303385"/>
            <a:ext cx="561684" cy="393179"/>
          </a:xfrm>
          <a:prstGeom prst="rect">
            <a:avLst/>
          </a:prstGeom>
          <a:noFill/>
          <a:ln>
            <a:solidFill>
              <a:schemeClr val="accent4">
                <a:lumMod val="40000"/>
                <a:lumOff val="60000"/>
              </a:schemeClr>
            </a:solidFill>
          </a:ln>
        </p:spPr>
      </p:pic>
      <p:cxnSp>
        <p:nvCxnSpPr>
          <p:cNvPr id="7" name="Connettore 1 6"/>
          <p:cNvCxnSpPr/>
          <p:nvPr/>
        </p:nvCxnSpPr>
        <p:spPr>
          <a:xfrm>
            <a:off x="467544" y="836712"/>
            <a:ext cx="828092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Rettangolo 37"/>
          <p:cNvSpPr/>
          <p:nvPr/>
        </p:nvSpPr>
        <p:spPr>
          <a:xfrm>
            <a:off x="133390" y="206318"/>
            <a:ext cx="884130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t-IT" sz="2800" b="1" dirty="0">
                <a:solidFill>
                  <a:schemeClr val="accent2">
                    <a:lumMod val="75000"/>
                  </a:schemeClr>
                </a:solidFill>
              </a:rPr>
              <a:t>Interventi ERP - Stato di avanzamento</a:t>
            </a:r>
          </a:p>
        </p:txBody>
      </p:sp>
      <p:sp>
        <p:nvSpPr>
          <p:cNvPr id="20" name="CasellaDiTesto 19">
            <a:extLst>
              <a:ext uri="{FF2B5EF4-FFF2-40B4-BE49-F238E27FC236}">
                <a16:creationId xmlns:a16="http://schemas.microsoft.com/office/drawing/2014/main" id="{1CA2F233-1A9B-D702-AC22-F78C27C7926C}"/>
              </a:ext>
            </a:extLst>
          </p:cNvPr>
          <p:cNvSpPr txBox="1"/>
          <p:nvPr/>
        </p:nvSpPr>
        <p:spPr>
          <a:xfrm>
            <a:off x="5566073" y="908305"/>
            <a:ext cx="3399731" cy="5070619"/>
          </a:xfrm>
          <a:prstGeom prst="rect">
            <a:avLst/>
          </a:prstGeom>
          <a:noFill/>
        </p:spPr>
        <p:txBody>
          <a:bodyPr wrap="square" lIns="68580" tIns="34290" rIns="68580" bIns="34290" anchor="t">
            <a:spAutoFit/>
          </a:bodyPr>
          <a:lstStyle/>
          <a:p>
            <a:pPr algn="just" defTabSz="685800">
              <a:spcBef>
                <a:spcPts val="300"/>
              </a:spcBef>
              <a:spcAft>
                <a:spcPts val="300"/>
              </a:spcAft>
              <a:defRPr/>
            </a:pPr>
            <a:r>
              <a:rPr lang="it-IT" sz="1200" b="1" dirty="0">
                <a:solidFill>
                  <a:prstClr val="black"/>
                </a:solidFill>
                <a:latin typeface="Calibri"/>
                <a:ea typeface="Calibri" panose="020F0502020204030204" pitchFamily="34" charset="0"/>
                <a:cs typeface="Times New Roman"/>
              </a:rPr>
              <a:t>INTERVENTI ERP – AGGIORNAMENTO:</a:t>
            </a:r>
          </a:p>
          <a:p>
            <a:pPr algn="just">
              <a:spcBef>
                <a:spcPts val="300"/>
              </a:spcBef>
              <a:spcAft>
                <a:spcPts val="300"/>
              </a:spcAft>
            </a:pPr>
            <a:r>
              <a:rPr lang="it-IT" sz="1200" b="1" dirty="0">
                <a:solidFill>
                  <a:prstClr val="black"/>
                </a:solidFill>
                <a:latin typeface="Calibri"/>
                <a:ea typeface="Calibri" panose="020F0502020204030204" pitchFamily="34" charset="0"/>
                <a:cs typeface="Times New Roman"/>
              </a:rPr>
              <a:t>1.2. Lorenteggio 181:</a:t>
            </a:r>
            <a:r>
              <a:rPr lang="it-IT" sz="12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 </a:t>
            </a:r>
            <a:r>
              <a:rPr lang="it-IT" sz="1200" dirty="0">
                <a:solidFill>
                  <a:prstClr val="black"/>
                </a:solidFill>
                <a:latin typeface="Calibri"/>
                <a:cs typeface="Times New Roman"/>
              </a:rPr>
              <a:t>In corso i lavori di ricostruzione di un primo edificio lungo via Segneri: fine lavori dic. 2024. Approvato il progetto di bonifica sulla restante parte: avvio opere entro aprile 2024. Successivamente saranno realizzati gli altri edifici che verranno ultimati entro il 2026.</a:t>
            </a:r>
          </a:p>
          <a:p>
            <a:pPr algn="just">
              <a:spcBef>
                <a:spcPts val="300"/>
              </a:spcBef>
              <a:spcAft>
                <a:spcPts val="300"/>
              </a:spcAft>
            </a:pPr>
            <a:r>
              <a:rPr lang="it-IT" sz="1200" b="1" dirty="0">
                <a:solidFill>
                  <a:prstClr val="black"/>
                </a:solidFill>
                <a:ea typeface="Calibri" panose="020F0502020204030204" pitchFamily="34" charset="0"/>
                <a:cs typeface="Times New Roman"/>
              </a:rPr>
              <a:t>3. Segneri 3:</a:t>
            </a:r>
            <a:r>
              <a:rPr lang="it-IT" sz="1200" dirty="0">
                <a:solidFill>
                  <a:prstClr val="black"/>
                </a:solidFill>
                <a:cs typeface="Times New Roman"/>
              </a:rPr>
              <a:t> Gli scavi per asportare il terreno contaminato sono terminati. La conclusione della bonifica avverrà mediante il collaudo di ARPA. La fine lavori è previsto per il secondo semestre 2024. </a:t>
            </a:r>
          </a:p>
          <a:p>
            <a:pPr algn="just">
              <a:spcBef>
                <a:spcPts val="300"/>
              </a:spcBef>
              <a:spcAft>
                <a:spcPts val="300"/>
              </a:spcAft>
            </a:pPr>
            <a:r>
              <a:rPr lang="it-IT" sz="1200" b="1" dirty="0">
                <a:solidFill>
                  <a:prstClr val="black"/>
                </a:solidFill>
                <a:ea typeface="Calibri" panose="020F0502020204030204" pitchFamily="34" charset="0"/>
                <a:cs typeface="Times New Roman"/>
              </a:rPr>
              <a:t>4. Giambellino 150: </a:t>
            </a:r>
            <a:r>
              <a:rPr lang="it-IT" sz="1200" dirty="0">
                <a:solidFill>
                  <a:prstClr val="black"/>
                </a:solidFill>
                <a:ea typeface="Calibri" panose="020F0502020204030204" pitchFamily="34" charset="0"/>
                <a:cs typeface="Times New Roman"/>
              </a:rPr>
              <a:t>in corso di esecuzione lo strip-out propedeutico alla demolizione. Approvato progetto di bonifica: avvio bonifica entro aprile. La conclusione della ricostruzione è prevista per il 2026</a:t>
            </a:r>
            <a:endParaRPr lang="it-IT" sz="1200" dirty="0">
              <a:solidFill>
                <a:prstClr val="black"/>
              </a:solidFill>
              <a:latin typeface="Calibri"/>
              <a:ea typeface="Calibri" panose="020F0502020204030204" pitchFamily="34" charset="0"/>
              <a:cs typeface="Times New Roman"/>
            </a:endParaRPr>
          </a:p>
          <a:p>
            <a:pPr algn="just">
              <a:spcBef>
                <a:spcPts val="300"/>
              </a:spcBef>
              <a:spcAft>
                <a:spcPts val="300"/>
              </a:spcAft>
            </a:pPr>
            <a:r>
              <a:rPr lang="it-IT" sz="1200" b="1" dirty="0">
                <a:solidFill>
                  <a:prstClr val="black"/>
                </a:solidFill>
                <a:ea typeface="Calibri" panose="020F0502020204030204" pitchFamily="34" charset="0"/>
                <a:cs typeface="Times New Roman"/>
              </a:rPr>
              <a:t>6. Lorenteggio 179/</a:t>
            </a:r>
            <a:r>
              <a:rPr lang="it-IT" sz="1200" b="1" dirty="0" err="1">
                <a:solidFill>
                  <a:prstClr val="black"/>
                </a:solidFill>
                <a:ea typeface="Calibri" panose="020F0502020204030204" pitchFamily="34" charset="0"/>
                <a:cs typeface="Times New Roman"/>
              </a:rPr>
              <a:t>Odazio</a:t>
            </a:r>
            <a:r>
              <a:rPr lang="it-IT" sz="1200" b="1" dirty="0">
                <a:solidFill>
                  <a:prstClr val="black"/>
                </a:solidFill>
                <a:ea typeface="Calibri" panose="020F0502020204030204" pitchFamily="34" charset="0"/>
                <a:cs typeface="Times New Roman"/>
              </a:rPr>
              <a:t> 8: </a:t>
            </a:r>
            <a:r>
              <a:rPr lang="it-IT" sz="1200" dirty="0">
                <a:solidFill>
                  <a:prstClr val="black"/>
                </a:solidFill>
                <a:ea typeface="Calibri" panose="020F0502020204030204" pitchFamily="34" charset="0"/>
                <a:cs typeface="Times New Roman"/>
              </a:rPr>
              <a:t>in corso di esecuzione lo strip-out propedeutico alla demolizione. Approvato progetto di bonifica: avvio bonifica entro aprile. La conclusione della ricostruzione è prevista per il 2026.</a:t>
            </a:r>
            <a:endParaRPr lang="it-IT" sz="1200" b="1" dirty="0">
              <a:solidFill>
                <a:prstClr val="black"/>
              </a:solidFill>
              <a:latin typeface="Calibri"/>
              <a:cs typeface="Times New Roman"/>
            </a:endParaRPr>
          </a:p>
          <a:p>
            <a:pPr algn="just">
              <a:spcBef>
                <a:spcPts val="300"/>
              </a:spcBef>
              <a:spcAft>
                <a:spcPts val="300"/>
              </a:spcAft>
            </a:pPr>
            <a:r>
              <a:rPr lang="it-IT" sz="1200" b="1" dirty="0">
                <a:solidFill>
                  <a:prstClr val="black"/>
                </a:solidFill>
                <a:latin typeface="Calibri"/>
                <a:cs typeface="Times New Roman"/>
              </a:rPr>
              <a:t>7. Via Manzano 4: D</a:t>
            </a:r>
            <a:r>
              <a:rPr lang="it-IT" sz="1200" dirty="0">
                <a:solidFill>
                  <a:prstClr val="black"/>
                </a:solidFill>
                <a:latin typeface="Calibri"/>
                <a:cs typeface="Times New Roman"/>
              </a:rPr>
              <a:t>emoliti i 4 edifici esistenti e ultimata la bonifica dei terreni. In fase di ricostruzione i primi 2 (fase 1): Fine lavori dicembre 2024. A seguire la ricostruzione degli altri 2 edifici (fase 2)</a:t>
            </a:r>
            <a:endParaRPr lang="it-IT" sz="1200" dirty="0">
              <a:solidFill>
                <a:prstClr val="black"/>
              </a:solidFill>
              <a:latin typeface="Calibri"/>
              <a:ea typeface="Calibri" panose="020F0502020204030204" pitchFamily="34" charset="0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99569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numero diapositiva 3"/>
          <p:cNvSpPr>
            <a:spLocks noGrp="1"/>
          </p:cNvSpPr>
          <p:nvPr>
            <p:ph type="sldNum" sz="quarter" idx="4294967295"/>
          </p:nvPr>
        </p:nvSpPr>
        <p:spPr>
          <a:xfrm>
            <a:off x="7010400" y="6575425"/>
            <a:ext cx="2133600" cy="136525"/>
          </a:xfrm>
        </p:spPr>
        <p:txBody>
          <a:bodyPr/>
          <a:lstStyle/>
          <a:p>
            <a:fld id="{7C10DAF5-77F7-1749-8272-35FA24C5A786}" type="slidenum">
              <a:rPr lang="it-IT" smtClean="0">
                <a:solidFill>
                  <a:srgbClr val="292934">
                    <a:tint val="75000"/>
                  </a:srgbClr>
                </a:solidFill>
              </a:rPr>
              <a:pPr/>
              <a:t>6</a:t>
            </a:fld>
            <a:endParaRPr lang="it-IT" dirty="0">
              <a:solidFill>
                <a:srgbClr val="292934">
                  <a:tint val="75000"/>
                </a:srgbClr>
              </a:solidFill>
            </a:endParaRPr>
          </a:p>
        </p:txBody>
      </p:sp>
      <p:pic>
        <p:nvPicPr>
          <p:cNvPr id="10" name="Immagine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111" y="6648257"/>
            <a:ext cx="2936038" cy="138663"/>
          </a:xfrm>
          <a:prstGeom prst="rect">
            <a:avLst/>
          </a:prstGeom>
        </p:spPr>
      </p:pic>
      <p:sp>
        <p:nvSpPr>
          <p:cNvPr id="2" name="Rettangolo 1"/>
          <p:cNvSpPr/>
          <p:nvPr/>
        </p:nvSpPr>
        <p:spPr>
          <a:xfrm>
            <a:off x="303111" y="260648"/>
            <a:ext cx="8573692" cy="6315601"/>
          </a:xfrm>
          <a:prstGeom prst="rect">
            <a:avLst/>
          </a:prstGeom>
          <a:noFill/>
          <a:ln w="6350"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>
              <a:solidFill>
                <a:srgbClr val="FFFFFF"/>
              </a:solidFill>
            </a:endParaRP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622" y="6303386"/>
            <a:ext cx="597212" cy="402654"/>
          </a:xfrm>
          <a:prstGeom prst="rect">
            <a:avLst/>
          </a:prstGeom>
          <a:noFill/>
          <a:ln w="9525">
            <a:solidFill>
              <a:schemeClr val="accent5">
                <a:lumMod val="60000"/>
                <a:lumOff val="40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Immagine 1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7"/>
          <a:stretch>
            <a:fillRect/>
          </a:stretch>
        </p:blipFill>
        <p:spPr bwMode="auto">
          <a:xfrm>
            <a:off x="5210200" y="6303385"/>
            <a:ext cx="3600400" cy="3931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Immagine 10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5980" y="6303385"/>
            <a:ext cx="561684" cy="393179"/>
          </a:xfrm>
          <a:prstGeom prst="rect">
            <a:avLst/>
          </a:prstGeom>
          <a:noFill/>
          <a:ln>
            <a:solidFill>
              <a:schemeClr val="accent4">
                <a:lumMod val="40000"/>
                <a:lumOff val="60000"/>
              </a:schemeClr>
            </a:solidFill>
          </a:ln>
        </p:spPr>
      </p:pic>
      <p:sp>
        <p:nvSpPr>
          <p:cNvPr id="7" name="Rettangolo 6"/>
          <p:cNvSpPr/>
          <p:nvPr/>
        </p:nvSpPr>
        <p:spPr>
          <a:xfrm>
            <a:off x="827584" y="331111"/>
            <a:ext cx="56103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3200" b="1" dirty="0">
                <a:solidFill>
                  <a:schemeClr val="accent2">
                    <a:lumMod val="75000"/>
                  </a:schemeClr>
                </a:solidFill>
              </a:rPr>
              <a:t>EDIFICIO VIA LORENTEGGIO 181</a:t>
            </a:r>
            <a:endParaRPr lang="it-IT" sz="3200" dirty="0">
              <a:solidFill>
                <a:schemeClr val="accent2">
                  <a:lumMod val="75000"/>
                </a:schemeClr>
              </a:solidFill>
            </a:endParaRPr>
          </a:p>
        </p:txBody>
      </p:sp>
      <p:cxnSp>
        <p:nvCxnSpPr>
          <p:cNvPr id="13" name="Connettore 1 6">
            <a:extLst>
              <a:ext uri="{FF2B5EF4-FFF2-40B4-BE49-F238E27FC236}">
                <a16:creationId xmlns:a16="http://schemas.microsoft.com/office/drawing/2014/main" id="{FFC617BA-57BF-422B-AB91-597FA0D438D7}"/>
              </a:ext>
            </a:extLst>
          </p:cNvPr>
          <p:cNvCxnSpPr/>
          <p:nvPr/>
        </p:nvCxnSpPr>
        <p:spPr>
          <a:xfrm>
            <a:off x="467544" y="836712"/>
            <a:ext cx="828092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4" name="Immagine 23">
            <a:extLst>
              <a:ext uri="{FF2B5EF4-FFF2-40B4-BE49-F238E27FC236}">
                <a16:creationId xmlns:a16="http://schemas.microsoft.com/office/drawing/2014/main" id="{2BD02FD2-50F5-0FE3-2FD2-FE76F7D8C6DF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3315" t="14873" r="23990" b="35700"/>
          <a:stretch/>
        </p:blipFill>
        <p:spPr>
          <a:xfrm>
            <a:off x="411861" y="1367894"/>
            <a:ext cx="8408611" cy="3573274"/>
          </a:xfrm>
          <a:prstGeom prst="rect">
            <a:avLst/>
          </a:prstGeom>
        </p:spPr>
      </p:pic>
      <p:sp>
        <p:nvSpPr>
          <p:cNvPr id="25" name="CasellaDiTesto 24">
            <a:extLst>
              <a:ext uri="{FF2B5EF4-FFF2-40B4-BE49-F238E27FC236}">
                <a16:creationId xmlns:a16="http://schemas.microsoft.com/office/drawing/2014/main" id="{3AB8997C-5A17-6B07-589B-9CFD91B244F9}"/>
              </a:ext>
            </a:extLst>
          </p:cNvPr>
          <p:cNvSpPr txBox="1"/>
          <p:nvPr/>
        </p:nvSpPr>
        <p:spPr>
          <a:xfrm>
            <a:off x="468004" y="4941168"/>
            <a:ext cx="18722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/>
              <a:t>ESISTENTE</a:t>
            </a:r>
          </a:p>
        </p:txBody>
      </p:sp>
      <p:sp>
        <p:nvSpPr>
          <p:cNvPr id="26" name="CasellaDiTesto 25">
            <a:extLst>
              <a:ext uri="{FF2B5EF4-FFF2-40B4-BE49-F238E27FC236}">
                <a16:creationId xmlns:a16="http://schemas.microsoft.com/office/drawing/2014/main" id="{E07056C7-884E-A547-7764-AD1795FFBD9D}"/>
              </a:ext>
            </a:extLst>
          </p:cNvPr>
          <p:cNvSpPr txBox="1"/>
          <p:nvPr/>
        </p:nvSpPr>
        <p:spPr>
          <a:xfrm>
            <a:off x="4664843" y="5008530"/>
            <a:ext cx="18722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/>
              <a:t>PROGETTO</a:t>
            </a: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A240D446-DD7E-72F6-7C18-58D8B3C611F7}"/>
              </a:ext>
            </a:extLst>
          </p:cNvPr>
          <p:cNvSpPr txBox="1"/>
          <p:nvPr/>
        </p:nvSpPr>
        <p:spPr>
          <a:xfrm>
            <a:off x="432278" y="5517232"/>
            <a:ext cx="54358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600" dirty="0">
                <a:solidFill>
                  <a:schemeClr val="tx2">
                    <a:lumMod val="75000"/>
                  </a:schemeClr>
                </a:solidFill>
              </a:rPr>
              <a:t>Conclusione edificio lungo via Segneri  prevista fine 2024</a:t>
            </a:r>
          </a:p>
          <a:p>
            <a:r>
              <a:rPr lang="it-IT" sz="1600" dirty="0">
                <a:solidFill>
                  <a:schemeClr val="tx2">
                    <a:lumMod val="75000"/>
                  </a:schemeClr>
                </a:solidFill>
              </a:rPr>
              <a:t>Conclusione tutti gli edifici fine 2026</a:t>
            </a:r>
          </a:p>
        </p:txBody>
      </p:sp>
    </p:spTree>
    <p:extLst>
      <p:ext uri="{BB962C8B-B14F-4D97-AF65-F5344CB8AC3E}">
        <p14:creationId xmlns:p14="http://schemas.microsoft.com/office/powerpoint/2010/main" val="42719367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numero diapositiva 3"/>
          <p:cNvSpPr>
            <a:spLocks noGrp="1"/>
          </p:cNvSpPr>
          <p:nvPr>
            <p:ph type="sldNum" sz="quarter" idx="4294967295"/>
          </p:nvPr>
        </p:nvSpPr>
        <p:spPr>
          <a:xfrm>
            <a:off x="7010400" y="6575425"/>
            <a:ext cx="2133600" cy="136525"/>
          </a:xfrm>
        </p:spPr>
        <p:txBody>
          <a:bodyPr/>
          <a:lstStyle/>
          <a:p>
            <a:fld id="{7C10DAF5-77F7-1749-8272-35FA24C5A786}" type="slidenum">
              <a:rPr lang="it-IT" smtClean="0">
                <a:solidFill>
                  <a:srgbClr val="292934">
                    <a:tint val="75000"/>
                  </a:srgbClr>
                </a:solidFill>
              </a:rPr>
              <a:pPr/>
              <a:t>7</a:t>
            </a:fld>
            <a:endParaRPr lang="it-IT" dirty="0">
              <a:solidFill>
                <a:srgbClr val="292934">
                  <a:tint val="75000"/>
                </a:srgbClr>
              </a:solidFill>
            </a:endParaRPr>
          </a:p>
        </p:txBody>
      </p:sp>
      <p:pic>
        <p:nvPicPr>
          <p:cNvPr id="10" name="Immagine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111" y="6648257"/>
            <a:ext cx="2936038" cy="138663"/>
          </a:xfrm>
          <a:prstGeom prst="rect">
            <a:avLst/>
          </a:prstGeom>
        </p:spPr>
      </p:pic>
      <p:sp>
        <p:nvSpPr>
          <p:cNvPr id="2" name="Rettangolo 1"/>
          <p:cNvSpPr/>
          <p:nvPr/>
        </p:nvSpPr>
        <p:spPr>
          <a:xfrm>
            <a:off x="303111" y="260648"/>
            <a:ext cx="8573692" cy="6315601"/>
          </a:xfrm>
          <a:prstGeom prst="rect">
            <a:avLst/>
          </a:prstGeom>
          <a:noFill/>
          <a:ln w="6350"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>
              <a:solidFill>
                <a:srgbClr val="FFFFFF"/>
              </a:solidFill>
            </a:endParaRP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622" y="6303386"/>
            <a:ext cx="597212" cy="402654"/>
          </a:xfrm>
          <a:prstGeom prst="rect">
            <a:avLst/>
          </a:prstGeom>
          <a:noFill/>
          <a:ln w="9525">
            <a:solidFill>
              <a:schemeClr val="accent5">
                <a:lumMod val="60000"/>
                <a:lumOff val="40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Immagine 1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7"/>
          <a:stretch>
            <a:fillRect/>
          </a:stretch>
        </p:blipFill>
        <p:spPr bwMode="auto">
          <a:xfrm>
            <a:off x="5187978" y="6303385"/>
            <a:ext cx="3600400" cy="3931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Immagine 10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5980" y="6303385"/>
            <a:ext cx="561684" cy="393179"/>
          </a:xfrm>
          <a:prstGeom prst="rect">
            <a:avLst/>
          </a:prstGeom>
          <a:noFill/>
          <a:ln>
            <a:solidFill>
              <a:schemeClr val="accent4">
                <a:lumMod val="40000"/>
                <a:lumOff val="60000"/>
              </a:schemeClr>
            </a:solidFill>
          </a:ln>
        </p:spPr>
      </p:pic>
      <p:sp>
        <p:nvSpPr>
          <p:cNvPr id="7" name="Rettangolo 6"/>
          <p:cNvSpPr/>
          <p:nvPr/>
        </p:nvSpPr>
        <p:spPr>
          <a:xfrm>
            <a:off x="827584" y="331111"/>
            <a:ext cx="55707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3200" b="1" dirty="0">
                <a:solidFill>
                  <a:schemeClr val="accent2">
                    <a:lumMod val="75000"/>
                  </a:schemeClr>
                </a:solidFill>
              </a:rPr>
              <a:t>EDIFICIO VIA GIAMBELLINO 150</a:t>
            </a:r>
            <a:endParaRPr lang="it-IT" sz="3200" dirty="0">
              <a:solidFill>
                <a:schemeClr val="accent2">
                  <a:lumMod val="75000"/>
                </a:schemeClr>
              </a:solidFill>
            </a:endParaRPr>
          </a:p>
        </p:txBody>
      </p:sp>
      <p:cxnSp>
        <p:nvCxnSpPr>
          <p:cNvPr id="13" name="Connettore 1 6">
            <a:extLst>
              <a:ext uri="{FF2B5EF4-FFF2-40B4-BE49-F238E27FC236}">
                <a16:creationId xmlns:a16="http://schemas.microsoft.com/office/drawing/2014/main" id="{FFC617BA-57BF-422B-AB91-597FA0D438D7}"/>
              </a:ext>
            </a:extLst>
          </p:cNvPr>
          <p:cNvCxnSpPr/>
          <p:nvPr/>
        </p:nvCxnSpPr>
        <p:spPr>
          <a:xfrm>
            <a:off x="467544" y="836712"/>
            <a:ext cx="828092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CasellaDiTesto 24">
            <a:extLst>
              <a:ext uri="{FF2B5EF4-FFF2-40B4-BE49-F238E27FC236}">
                <a16:creationId xmlns:a16="http://schemas.microsoft.com/office/drawing/2014/main" id="{3AB8997C-5A17-6B07-589B-9CFD91B244F9}"/>
              </a:ext>
            </a:extLst>
          </p:cNvPr>
          <p:cNvSpPr txBox="1"/>
          <p:nvPr/>
        </p:nvSpPr>
        <p:spPr>
          <a:xfrm>
            <a:off x="468004" y="4941168"/>
            <a:ext cx="18722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/>
              <a:t>ESISTENTE</a:t>
            </a:r>
          </a:p>
        </p:txBody>
      </p:sp>
      <p:sp>
        <p:nvSpPr>
          <p:cNvPr id="26" name="CasellaDiTesto 25">
            <a:extLst>
              <a:ext uri="{FF2B5EF4-FFF2-40B4-BE49-F238E27FC236}">
                <a16:creationId xmlns:a16="http://schemas.microsoft.com/office/drawing/2014/main" id="{E07056C7-884E-A547-7764-AD1795FFBD9D}"/>
              </a:ext>
            </a:extLst>
          </p:cNvPr>
          <p:cNvSpPr txBox="1"/>
          <p:nvPr/>
        </p:nvSpPr>
        <p:spPr>
          <a:xfrm>
            <a:off x="4572000" y="4931876"/>
            <a:ext cx="18722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/>
              <a:t>PROGETTO</a:t>
            </a:r>
          </a:p>
        </p:txBody>
      </p:sp>
      <p:pic>
        <p:nvPicPr>
          <p:cNvPr id="21" name="Immagine 20">
            <a:extLst>
              <a:ext uri="{FF2B5EF4-FFF2-40B4-BE49-F238E27FC236}">
                <a16:creationId xmlns:a16="http://schemas.microsoft.com/office/drawing/2014/main" id="{63C63490-7B12-4DA4-3AC7-DB258F40738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84581" y="1303625"/>
            <a:ext cx="4003459" cy="3639508"/>
          </a:xfrm>
          <a:prstGeom prst="rect">
            <a:avLst/>
          </a:prstGeom>
        </p:spPr>
      </p:pic>
      <p:sp>
        <p:nvSpPr>
          <p:cNvPr id="22" name="CasellaDiTesto 21">
            <a:extLst>
              <a:ext uri="{FF2B5EF4-FFF2-40B4-BE49-F238E27FC236}">
                <a16:creationId xmlns:a16="http://schemas.microsoft.com/office/drawing/2014/main" id="{80BC65E8-EA13-8EF2-85D1-DD5FBF561327}"/>
              </a:ext>
            </a:extLst>
          </p:cNvPr>
          <p:cNvSpPr txBox="1"/>
          <p:nvPr/>
        </p:nvSpPr>
        <p:spPr>
          <a:xfrm>
            <a:off x="355622" y="5739567"/>
            <a:ext cx="543586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600" dirty="0">
                <a:solidFill>
                  <a:schemeClr val="tx2">
                    <a:lumMod val="75000"/>
                  </a:schemeClr>
                </a:solidFill>
              </a:rPr>
              <a:t>Conclusione tutti gli edifici fine 2026</a:t>
            </a:r>
          </a:p>
        </p:txBody>
      </p:sp>
      <p:pic>
        <p:nvPicPr>
          <p:cNvPr id="1026" name="Immagine 2">
            <a:extLst>
              <a:ext uri="{FF2B5EF4-FFF2-40B4-BE49-F238E27FC236}">
                <a16:creationId xmlns:a16="http://schemas.microsoft.com/office/drawing/2014/main" id="{8A54ABC3-4047-9C5E-8A45-C93AE515E9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4617" y="1222779"/>
            <a:ext cx="3514161" cy="37183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629102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numero diapositiva 3"/>
          <p:cNvSpPr>
            <a:spLocks noGrp="1"/>
          </p:cNvSpPr>
          <p:nvPr>
            <p:ph type="sldNum" sz="quarter" idx="4294967295"/>
          </p:nvPr>
        </p:nvSpPr>
        <p:spPr>
          <a:xfrm>
            <a:off x="7010400" y="6575425"/>
            <a:ext cx="2133600" cy="136525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C10DAF5-77F7-1749-8272-35FA24C5A786}" type="slidenum">
              <a:rPr kumimoji="0" lang="it-IT" sz="1200" b="0" i="0" u="none" strike="noStrike" kern="1200" cap="none" spc="0" normalizeH="0" baseline="0" noProof="0" smtClean="0">
                <a:ln>
                  <a:noFill/>
                </a:ln>
                <a:solidFill>
                  <a:srgbClr val="292934">
                    <a:tint val="75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it-IT" sz="1200" b="0" i="0" u="none" strike="noStrike" kern="1200" cap="none" spc="0" normalizeH="0" baseline="0" noProof="0" dirty="0">
              <a:ln>
                <a:noFill/>
              </a:ln>
              <a:solidFill>
                <a:srgbClr val="292934">
                  <a:tint val="75000"/>
                </a:srgb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0" name="Immagine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111" y="6648257"/>
            <a:ext cx="2936038" cy="138663"/>
          </a:xfrm>
          <a:prstGeom prst="rect">
            <a:avLst/>
          </a:prstGeom>
        </p:spPr>
      </p:pic>
      <p:sp>
        <p:nvSpPr>
          <p:cNvPr id="2" name="Rettangolo 1"/>
          <p:cNvSpPr/>
          <p:nvPr/>
        </p:nvSpPr>
        <p:spPr>
          <a:xfrm>
            <a:off x="303111" y="260648"/>
            <a:ext cx="8573692" cy="6315601"/>
          </a:xfrm>
          <a:prstGeom prst="rect">
            <a:avLst/>
          </a:prstGeom>
          <a:noFill/>
          <a:ln w="6350"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622" y="6303386"/>
            <a:ext cx="597212" cy="402654"/>
          </a:xfrm>
          <a:prstGeom prst="rect">
            <a:avLst/>
          </a:prstGeom>
          <a:noFill/>
          <a:ln w="9525">
            <a:solidFill>
              <a:schemeClr val="accent5">
                <a:lumMod val="60000"/>
                <a:lumOff val="40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Immagine 1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7"/>
          <a:stretch>
            <a:fillRect/>
          </a:stretch>
        </p:blipFill>
        <p:spPr bwMode="auto">
          <a:xfrm>
            <a:off x="5210200" y="6303385"/>
            <a:ext cx="3600400" cy="3931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Immagine 10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5980" y="6303385"/>
            <a:ext cx="561684" cy="393179"/>
          </a:xfrm>
          <a:prstGeom prst="rect">
            <a:avLst/>
          </a:prstGeom>
          <a:noFill/>
          <a:ln>
            <a:solidFill>
              <a:schemeClr val="accent4">
                <a:lumMod val="40000"/>
                <a:lumOff val="60000"/>
              </a:schemeClr>
            </a:solidFill>
          </a:ln>
        </p:spPr>
      </p:pic>
      <p:sp>
        <p:nvSpPr>
          <p:cNvPr id="7" name="Rettangolo 6"/>
          <p:cNvSpPr/>
          <p:nvPr/>
        </p:nvSpPr>
        <p:spPr>
          <a:xfrm>
            <a:off x="827584" y="331111"/>
            <a:ext cx="56103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3200" b="1" i="0" u="none" strike="noStrike" kern="1200" cap="none" spc="0" normalizeH="0" baseline="0" noProof="0" dirty="0">
                <a:ln>
                  <a:noFill/>
                </a:ln>
                <a:solidFill>
                  <a:srgbClr val="AD8F67">
                    <a:lumMod val="75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EDIFICIO VIA LORENTEGGIO 179</a:t>
            </a:r>
            <a:endParaRPr kumimoji="0" lang="it-IT" sz="3200" b="0" i="0" u="none" strike="noStrike" kern="1200" cap="none" spc="0" normalizeH="0" baseline="0" noProof="0" dirty="0">
              <a:ln>
                <a:noFill/>
              </a:ln>
              <a:solidFill>
                <a:srgbClr val="AD8F67">
                  <a:lumMod val="75000"/>
                </a:srgb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13" name="Connettore 1 6">
            <a:extLst>
              <a:ext uri="{FF2B5EF4-FFF2-40B4-BE49-F238E27FC236}">
                <a16:creationId xmlns:a16="http://schemas.microsoft.com/office/drawing/2014/main" id="{FFC617BA-57BF-422B-AB91-597FA0D438D7}"/>
              </a:ext>
            </a:extLst>
          </p:cNvPr>
          <p:cNvCxnSpPr/>
          <p:nvPr/>
        </p:nvCxnSpPr>
        <p:spPr>
          <a:xfrm>
            <a:off x="467544" y="836712"/>
            <a:ext cx="828092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CasellaDiTesto 24">
            <a:extLst>
              <a:ext uri="{FF2B5EF4-FFF2-40B4-BE49-F238E27FC236}">
                <a16:creationId xmlns:a16="http://schemas.microsoft.com/office/drawing/2014/main" id="{3AB8997C-5A17-6B07-589B-9CFD91B244F9}"/>
              </a:ext>
            </a:extLst>
          </p:cNvPr>
          <p:cNvSpPr txBox="1"/>
          <p:nvPr/>
        </p:nvSpPr>
        <p:spPr>
          <a:xfrm>
            <a:off x="468004" y="4941168"/>
            <a:ext cx="18722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0" i="0" u="none" strike="noStrike" kern="1200" cap="none" spc="0" normalizeH="0" baseline="0" noProof="0" dirty="0">
                <a:ln>
                  <a:noFill/>
                </a:ln>
                <a:solidFill>
                  <a:srgbClr val="292934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ESISTENTE</a:t>
            </a:r>
          </a:p>
        </p:txBody>
      </p:sp>
      <p:sp>
        <p:nvSpPr>
          <p:cNvPr id="26" name="CasellaDiTesto 25">
            <a:extLst>
              <a:ext uri="{FF2B5EF4-FFF2-40B4-BE49-F238E27FC236}">
                <a16:creationId xmlns:a16="http://schemas.microsoft.com/office/drawing/2014/main" id="{E07056C7-884E-A547-7764-AD1795FFBD9D}"/>
              </a:ext>
            </a:extLst>
          </p:cNvPr>
          <p:cNvSpPr txBox="1"/>
          <p:nvPr/>
        </p:nvSpPr>
        <p:spPr>
          <a:xfrm>
            <a:off x="4572000" y="4931876"/>
            <a:ext cx="18722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0" i="0" u="none" strike="noStrike" kern="1200" cap="none" spc="0" normalizeH="0" baseline="0" noProof="0" dirty="0">
                <a:ln>
                  <a:noFill/>
                </a:ln>
                <a:solidFill>
                  <a:srgbClr val="292934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PROGETTO</a:t>
            </a:r>
          </a:p>
        </p:txBody>
      </p:sp>
      <p:pic>
        <p:nvPicPr>
          <p:cNvPr id="12" name="Immagine 11">
            <a:extLst>
              <a:ext uri="{FF2B5EF4-FFF2-40B4-BE49-F238E27FC236}">
                <a16:creationId xmlns:a16="http://schemas.microsoft.com/office/drawing/2014/main" id="{46C34F59-2CCC-6F51-3E08-4F3C07169256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18000"/>
                    </a14:imgEffect>
                  </a14:imgLayer>
                </a14:imgProps>
              </a:ext>
            </a:extLst>
          </a:blip>
          <a:srcRect l="4335"/>
          <a:stretch/>
        </p:blipFill>
        <p:spPr>
          <a:xfrm>
            <a:off x="467544" y="1617344"/>
            <a:ext cx="3954435" cy="3332328"/>
          </a:xfrm>
          <a:prstGeom prst="rect">
            <a:avLst/>
          </a:prstGeom>
        </p:spPr>
      </p:pic>
      <p:pic>
        <p:nvPicPr>
          <p:cNvPr id="18" name="Immagine 17">
            <a:extLst>
              <a:ext uri="{FF2B5EF4-FFF2-40B4-BE49-F238E27FC236}">
                <a16:creationId xmlns:a16="http://schemas.microsoft.com/office/drawing/2014/main" id="{9CE1D6FD-9701-EDF4-090A-8C99FA8BAFEB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alphaModFix amt="94000"/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25000"/>
                    </a14:imgEffect>
                    <a14:imgEffect>
                      <a14:saturation sat="113000"/>
                    </a14:imgEffect>
                    <a14:imgEffect>
                      <a14:brightnessContrast bright="24000"/>
                    </a14:imgEffect>
                  </a14:imgLayer>
                </a14:imgProps>
              </a:ext>
            </a:extLst>
          </a:blip>
          <a:srcRect l="3178" r="2979" b="4581"/>
          <a:stretch/>
        </p:blipFill>
        <p:spPr>
          <a:xfrm>
            <a:off x="4572000" y="1608841"/>
            <a:ext cx="4073761" cy="3332327"/>
          </a:xfrm>
          <a:prstGeom prst="rect">
            <a:avLst/>
          </a:prstGeom>
        </p:spPr>
      </p:pic>
      <p:sp>
        <p:nvSpPr>
          <p:cNvPr id="19" name="CasellaDiTesto 18">
            <a:extLst>
              <a:ext uri="{FF2B5EF4-FFF2-40B4-BE49-F238E27FC236}">
                <a16:creationId xmlns:a16="http://schemas.microsoft.com/office/drawing/2014/main" id="{BA3D69AD-9FD0-AFD1-70ED-8741F11448C4}"/>
              </a:ext>
            </a:extLst>
          </p:cNvPr>
          <p:cNvSpPr txBox="1"/>
          <p:nvPr/>
        </p:nvSpPr>
        <p:spPr>
          <a:xfrm>
            <a:off x="361304" y="5733256"/>
            <a:ext cx="543586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600" b="0" i="0" u="none" strike="noStrike" kern="1200" cap="none" spc="0" normalizeH="0" baseline="0" noProof="0" dirty="0">
                <a:ln>
                  <a:noFill/>
                </a:ln>
                <a:solidFill>
                  <a:srgbClr val="D2533C">
                    <a:lumMod val="75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Conclusione tutti gli edifici fine 2026</a:t>
            </a:r>
          </a:p>
        </p:txBody>
      </p:sp>
    </p:spTree>
    <p:extLst>
      <p:ext uri="{BB962C8B-B14F-4D97-AF65-F5344CB8AC3E}">
        <p14:creationId xmlns:p14="http://schemas.microsoft.com/office/powerpoint/2010/main" val="330026251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numero diapositiva 3"/>
          <p:cNvSpPr>
            <a:spLocks noGrp="1"/>
          </p:cNvSpPr>
          <p:nvPr>
            <p:ph type="sldNum" sz="quarter" idx="4294967295"/>
          </p:nvPr>
        </p:nvSpPr>
        <p:spPr>
          <a:xfrm>
            <a:off x="7010400" y="6575425"/>
            <a:ext cx="2133600" cy="136525"/>
          </a:xfrm>
        </p:spPr>
        <p:txBody>
          <a:bodyPr/>
          <a:lstStyle/>
          <a:p>
            <a:fld id="{7C10DAF5-77F7-1749-8272-35FA24C5A786}" type="slidenum">
              <a:rPr lang="it-IT" smtClean="0">
                <a:solidFill>
                  <a:srgbClr val="292934">
                    <a:tint val="75000"/>
                  </a:srgbClr>
                </a:solidFill>
              </a:rPr>
              <a:pPr/>
              <a:t>9</a:t>
            </a:fld>
            <a:endParaRPr lang="it-IT" dirty="0">
              <a:solidFill>
                <a:srgbClr val="292934">
                  <a:tint val="75000"/>
                </a:srgbClr>
              </a:solidFill>
            </a:endParaRPr>
          </a:p>
        </p:txBody>
      </p:sp>
      <p:pic>
        <p:nvPicPr>
          <p:cNvPr id="10" name="Immagine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111" y="6648257"/>
            <a:ext cx="2936038" cy="138663"/>
          </a:xfrm>
          <a:prstGeom prst="rect">
            <a:avLst/>
          </a:prstGeom>
        </p:spPr>
      </p:pic>
      <p:sp>
        <p:nvSpPr>
          <p:cNvPr id="2" name="Rettangolo 1"/>
          <p:cNvSpPr/>
          <p:nvPr/>
        </p:nvSpPr>
        <p:spPr>
          <a:xfrm>
            <a:off x="303111" y="260648"/>
            <a:ext cx="8573692" cy="6315601"/>
          </a:xfrm>
          <a:prstGeom prst="rect">
            <a:avLst/>
          </a:prstGeom>
          <a:noFill/>
          <a:ln w="6350"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>
              <a:solidFill>
                <a:srgbClr val="FFFFFF"/>
              </a:solidFill>
            </a:endParaRP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622" y="6303386"/>
            <a:ext cx="597212" cy="402654"/>
          </a:xfrm>
          <a:prstGeom prst="rect">
            <a:avLst/>
          </a:prstGeom>
          <a:noFill/>
          <a:ln w="9525">
            <a:solidFill>
              <a:schemeClr val="accent5">
                <a:lumMod val="60000"/>
                <a:lumOff val="40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Immagine 1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7"/>
          <a:stretch>
            <a:fillRect/>
          </a:stretch>
        </p:blipFill>
        <p:spPr bwMode="auto">
          <a:xfrm>
            <a:off x="5210200" y="6303385"/>
            <a:ext cx="3600400" cy="3931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Immagine 10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5980" y="6303385"/>
            <a:ext cx="561684" cy="393179"/>
          </a:xfrm>
          <a:prstGeom prst="rect">
            <a:avLst/>
          </a:prstGeom>
          <a:noFill/>
          <a:ln>
            <a:solidFill>
              <a:schemeClr val="accent4">
                <a:lumMod val="40000"/>
                <a:lumOff val="60000"/>
              </a:schemeClr>
            </a:solidFill>
          </a:ln>
        </p:spPr>
      </p:pic>
      <p:sp>
        <p:nvSpPr>
          <p:cNvPr id="7" name="Rettangolo 6"/>
          <p:cNvSpPr/>
          <p:nvPr/>
        </p:nvSpPr>
        <p:spPr>
          <a:xfrm>
            <a:off x="827584" y="331111"/>
            <a:ext cx="295023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3200" b="1" dirty="0">
                <a:solidFill>
                  <a:schemeClr val="accent2">
                    <a:lumMod val="75000"/>
                  </a:schemeClr>
                </a:solidFill>
              </a:rPr>
              <a:t>VIA SEGNERI 3 - </a:t>
            </a:r>
            <a:endParaRPr lang="it-IT" sz="3200" dirty="0">
              <a:solidFill>
                <a:schemeClr val="accent2">
                  <a:lumMod val="75000"/>
                </a:schemeClr>
              </a:solidFill>
            </a:endParaRPr>
          </a:p>
        </p:txBody>
      </p:sp>
      <p:cxnSp>
        <p:nvCxnSpPr>
          <p:cNvPr id="13" name="Connettore 1 6">
            <a:extLst>
              <a:ext uri="{FF2B5EF4-FFF2-40B4-BE49-F238E27FC236}">
                <a16:creationId xmlns:a16="http://schemas.microsoft.com/office/drawing/2014/main" id="{FFC617BA-57BF-422B-AB91-597FA0D438D7}"/>
              </a:ext>
            </a:extLst>
          </p:cNvPr>
          <p:cNvCxnSpPr/>
          <p:nvPr/>
        </p:nvCxnSpPr>
        <p:spPr>
          <a:xfrm>
            <a:off x="467544" y="836712"/>
            <a:ext cx="828092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CasellaDiTesto 24">
            <a:extLst>
              <a:ext uri="{FF2B5EF4-FFF2-40B4-BE49-F238E27FC236}">
                <a16:creationId xmlns:a16="http://schemas.microsoft.com/office/drawing/2014/main" id="{3AB8997C-5A17-6B07-589B-9CFD91B244F9}"/>
              </a:ext>
            </a:extLst>
          </p:cNvPr>
          <p:cNvSpPr txBox="1"/>
          <p:nvPr/>
        </p:nvSpPr>
        <p:spPr>
          <a:xfrm>
            <a:off x="468004" y="5003884"/>
            <a:ext cx="18722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/>
              <a:t>ESISTENTE</a:t>
            </a:r>
          </a:p>
        </p:txBody>
      </p:sp>
      <p:sp>
        <p:nvSpPr>
          <p:cNvPr id="26" name="CasellaDiTesto 25">
            <a:extLst>
              <a:ext uri="{FF2B5EF4-FFF2-40B4-BE49-F238E27FC236}">
                <a16:creationId xmlns:a16="http://schemas.microsoft.com/office/drawing/2014/main" id="{E07056C7-884E-A547-7764-AD1795FFBD9D}"/>
              </a:ext>
            </a:extLst>
          </p:cNvPr>
          <p:cNvSpPr txBox="1"/>
          <p:nvPr/>
        </p:nvSpPr>
        <p:spPr>
          <a:xfrm>
            <a:off x="4572000" y="4931876"/>
            <a:ext cx="18722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/>
              <a:t>PROGETTO</a:t>
            </a:r>
          </a:p>
        </p:txBody>
      </p:sp>
      <p:sp>
        <p:nvSpPr>
          <p:cNvPr id="19" name="CasellaDiTesto 18">
            <a:extLst>
              <a:ext uri="{FF2B5EF4-FFF2-40B4-BE49-F238E27FC236}">
                <a16:creationId xmlns:a16="http://schemas.microsoft.com/office/drawing/2014/main" id="{BA3D69AD-9FD0-AFD1-70ED-8741F11448C4}"/>
              </a:ext>
            </a:extLst>
          </p:cNvPr>
          <p:cNvSpPr txBox="1"/>
          <p:nvPr/>
        </p:nvSpPr>
        <p:spPr>
          <a:xfrm>
            <a:off x="409944" y="5733447"/>
            <a:ext cx="543586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600" dirty="0">
                <a:solidFill>
                  <a:schemeClr val="tx2">
                    <a:lumMod val="75000"/>
                  </a:schemeClr>
                </a:solidFill>
              </a:rPr>
              <a:t>Conclusione intervento 2024</a:t>
            </a:r>
          </a:p>
        </p:txBody>
      </p:sp>
      <p:pic>
        <p:nvPicPr>
          <p:cNvPr id="17" name="Immagine 16">
            <a:extLst>
              <a:ext uri="{FF2B5EF4-FFF2-40B4-BE49-F238E27FC236}">
                <a16:creationId xmlns:a16="http://schemas.microsoft.com/office/drawing/2014/main" id="{BC575AE4-A09F-AB32-143C-6013EA7025C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39552" y="1412776"/>
            <a:ext cx="3582858" cy="3581067"/>
          </a:xfrm>
          <a:prstGeom prst="rect">
            <a:avLst/>
          </a:prstGeom>
        </p:spPr>
      </p:pic>
      <p:pic>
        <p:nvPicPr>
          <p:cNvPr id="21" name="Immagine 20">
            <a:extLst>
              <a:ext uri="{FF2B5EF4-FFF2-40B4-BE49-F238E27FC236}">
                <a16:creationId xmlns:a16="http://schemas.microsoft.com/office/drawing/2014/main" id="{E846128D-B407-1516-9510-90C56AE5056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484527" y="1108753"/>
            <a:ext cx="3975693" cy="3836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3655547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Chiaro">
      <a:dk1>
        <a:srgbClr val="292934"/>
      </a:dk1>
      <a:lt1>
        <a:srgbClr val="FFFFFF"/>
      </a:lt1>
      <a:dk2>
        <a:srgbClr val="D2533C"/>
      </a:dk2>
      <a:lt2>
        <a:srgbClr val="F3F2DC"/>
      </a:lt2>
      <a:accent1>
        <a:srgbClr val="93A299"/>
      </a:accent1>
      <a:accent2>
        <a:srgbClr val="AD8F67"/>
      </a:accent2>
      <a:accent3>
        <a:srgbClr val="726056"/>
      </a:accent3>
      <a:accent4>
        <a:srgbClr val="4C5A6A"/>
      </a:accent4>
      <a:accent5>
        <a:srgbClr val="808DA0"/>
      </a:accent5>
      <a:accent6>
        <a:srgbClr val="79463D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Tema di Office">
  <a:themeElements>
    <a:clrScheme name="Chiaro">
      <a:dk1>
        <a:srgbClr val="292934"/>
      </a:dk1>
      <a:lt1>
        <a:srgbClr val="FFFFFF"/>
      </a:lt1>
      <a:dk2>
        <a:srgbClr val="D2533C"/>
      </a:dk2>
      <a:lt2>
        <a:srgbClr val="F3F2DC"/>
      </a:lt2>
      <a:accent1>
        <a:srgbClr val="93A299"/>
      </a:accent1>
      <a:accent2>
        <a:srgbClr val="AD8F67"/>
      </a:accent2>
      <a:accent3>
        <a:srgbClr val="726056"/>
      </a:accent3>
      <a:accent4>
        <a:srgbClr val="4C5A6A"/>
      </a:accent4>
      <a:accent5>
        <a:srgbClr val="808DA0"/>
      </a:accent5>
      <a:accent6>
        <a:srgbClr val="79463D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12509</TotalTime>
  <Words>845</Words>
  <Application>Microsoft Office PowerPoint</Application>
  <PresentationFormat>Presentazione su schermo (4:3)</PresentationFormat>
  <Paragraphs>172</Paragraphs>
  <Slides>12</Slides>
  <Notes>4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6</vt:i4>
      </vt:variant>
      <vt:variant>
        <vt:lpstr>Tema</vt:lpstr>
      </vt:variant>
      <vt:variant>
        <vt:i4>2</vt:i4>
      </vt:variant>
      <vt:variant>
        <vt:lpstr>Titoli diapositive</vt:lpstr>
      </vt:variant>
      <vt:variant>
        <vt:i4>12</vt:i4>
      </vt:variant>
    </vt:vector>
  </HeadingPairs>
  <TitlesOfParts>
    <vt:vector size="20" baseType="lpstr">
      <vt:lpstr>Arial</vt:lpstr>
      <vt:lpstr>Calibri</vt:lpstr>
      <vt:lpstr>Century Gothic</vt:lpstr>
      <vt:lpstr>Helvetica</vt:lpstr>
      <vt:lpstr>Times New Roman</vt:lpstr>
      <vt:lpstr>Wingdings</vt:lpstr>
      <vt:lpstr>Tema di Office</vt:lpstr>
      <vt:lpstr>1_Tema di Office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Company>Regione Lombardia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Nadia Lanese</dc:creator>
  <cp:lastModifiedBy>Giuseppe Di Raimondo Metallo</cp:lastModifiedBy>
  <cp:revision>783</cp:revision>
  <cp:lastPrinted>2024-02-28T15:24:22Z</cp:lastPrinted>
  <dcterms:created xsi:type="dcterms:W3CDTF">2014-11-26T17:49:29Z</dcterms:created>
  <dcterms:modified xsi:type="dcterms:W3CDTF">2024-02-29T11:57:20Z</dcterms:modified>
</cp:coreProperties>
</file>